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69" r:id="rId2"/>
    <p:sldId id="377" r:id="rId3"/>
    <p:sldId id="317" r:id="rId4"/>
    <p:sldId id="309" r:id="rId5"/>
    <p:sldId id="357" r:id="rId6"/>
    <p:sldId id="376" r:id="rId7"/>
    <p:sldId id="315" r:id="rId8"/>
    <p:sldId id="329" r:id="rId9"/>
    <p:sldId id="318" r:id="rId10"/>
    <p:sldId id="319" r:id="rId11"/>
    <p:sldId id="382" r:id="rId12"/>
    <p:sldId id="378" r:id="rId13"/>
    <p:sldId id="379" r:id="rId14"/>
    <p:sldId id="1525" r:id="rId15"/>
    <p:sldId id="1526" r:id="rId16"/>
    <p:sldId id="1531" r:id="rId17"/>
    <p:sldId id="384" r:id="rId18"/>
    <p:sldId id="1530" r:id="rId19"/>
    <p:sldId id="1529" r:id="rId20"/>
    <p:sldId id="1532" r:id="rId21"/>
    <p:sldId id="265" r:id="rId22"/>
    <p:sldId id="1527" r:id="rId23"/>
    <p:sldId id="316" r:id="rId24"/>
    <p:sldId id="1528" r:id="rId25"/>
    <p:sldId id="1533" r:id="rId26"/>
    <p:sldId id="1534" r:id="rId27"/>
    <p:sldId id="1537" r:id="rId28"/>
    <p:sldId id="1538" r:id="rId29"/>
    <p:sldId id="1540" r:id="rId30"/>
    <p:sldId id="1535" r:id="rId31"/>
    <p:sldId id="1541" r:id="rId32"/>
    <p:sldId id="1536" r:id="rId33"/>
    <p:sldId id="1542" r:id="rId34"/>
    <p:sldId id="381" r:id="rId35"/>
    <p:sldId id="1543" r:id="rId36"/>
    <p:sldId id="1544" r:id="rId37"/>
    <p:sldId id="272" r:id="rId38"/>
    <p:sldId id="1545" r:id="rId39"/>
    <p:sldId id="1546" r:id="rId40"/>
    <p:sldId id="1550" r:id="rId41"/>
    <p:sldId id="335" r:id="rId42"/>
    <p:sldId id="334" r:id="rId43"/>
    <p:sldId id="333"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ario, Lilliam" initials="RL" lastIdx="5" clrIdx="0">
    <p:extLst>
      <p:ext uri="{19B8F6BF-5375-455C-9EA6-DF929625EA0E}">
        <p15:presenceInfo xmlns:p15="http://schemas.microsoft.com/office/powerpoint/2012/main" userId="S-1-5-21-1078081533-606747145-839522115-125370" providerId="AD"/>
      </p:ext>
    </p:extLst>
  </p:cmAuthor>
  <p:cmAuthor id="2" name="Mark A Carfagna" initials="MAC" lastIdx="2" clrIdx="1">
    <p:extLst>
      <p:ext uri="{19B8F6BF-5375-455C-9EA6-DF929625EA0E}">
        <p15:presenceInfo xmlns:p15="http://schemas.microsoft.com/office/powerpoint/2012/main" userId="S::carfagna_mark_a@lilly.com::d1e27795-7e53-4ded-96bc-3a510801e1e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6C69"/>
    <a:srgbClr val="34556A"/>
    <a:srgbClr val="57727E"/>
    <a:srgbClr val="2F3446"/>
    <a:srgbClr val="C09B51"/>
    <a:srgbClr val="BAD3D1"/>
    <a:srgbClr val="000000"/>
    <a:srgbClr val="0B3958"/>
    <a:srgbClr val="172F45"/>
    <a:srgbClr val="B4412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74"/>
  </p:normalViewPr>
  <p:slideViewPr>
    <p:cSldViewPr snapToGrid="0" snapToObjects="1">
      <p:cViewPr varScale="1">
        <p:scale>
          <a:sx n="115" d="100"/>
          <a:sy n="115" d="100"/>
        </p:scale>
        <p:origin x="403" y="77"/>
      </p:cViewPr>
      <p:guideLst>
        <p:guide orient="horz" pos="1620"/>
        <p:guide pos="2880"/>
      </p:guideLst>
    </p:cSldViewPr>
  </p:slideViewPr>
  <p:notesTextViewPr>
    <p:cViewPr>
      <p:scale>
        <a:sx n="3" d="2"/>
        <a:sy n="3" d="2"/>
      </p:scale>
      <p:origin x="0" y="0"/>
    </p:cViewPr>
  </p:notesTextViewPr>
  <p:sorterViewPr>
    <p:cViewPr>
      <p:scale>
        <a:sx n="188" d="100"/>
        <a:sy n="18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A5E99-2EB3-D543-8A97-DC3A47A31B26}"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F6A968-97F0-C141-92C3-8F02CDD6941F}" type="slidenum">
              <a:rPr lang="en-US" smtClean="0"/>
              <a:t>‹#›</a:t>
            </a:fld>
            <a:endParaRPr lang="en-US"/>
          </a:p>
        </p:txBody>
      </p:sp>
    </p:spTree>
    <p:extLst>
      <p:ext uri="{BB962C8B-B14F-4D97-AF65-F5344CB8AC3E}">
        <p14:creationId xmlns:p14="http://schemas.microsoft.com/office/powerpoint/2010/main" val="1062349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F6A968-97F0-C141-92C3-8F02CDD6941F}" type="slidenum">
              <a:rPr lang="en-US" smtClean="0"/>
              <a:t>3</a:t>
            </a:fld>
            <a:endParaRPr lang="en-US"/>
          </a:p>
        </p:txBody>
      </p:sp>
    </p:spTree>
    <p:extLst>
      <p:ext uri="{BB962C8B-B14F-4D97-AF65-F5344CB8AC3E}">
        <p14:creationId xmlns:p14="http://schemas.microsoft.com/office/powerpoint/2010/main" val="1158795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Why choose Bayesian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our toxicology study,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There are two possible outcomes, i.e. response or no response, when animal treated with placebo or treatment,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making this a good scenario for application of the beta binomial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Bayes theorem is illustrated in terms of probability as follows: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are attempting to ascertain the conditional probability of A given B based on the conditional probability of B given A and the respective probabilities of A and B.</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p(hypothesis | data)∝p(data | hypothesis)p(hypothesis)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posterior∝likelihood∗prior</a:t>
            </a:r>
            <a:endParaRPr lang="en-US" dirty="0"/>
          </a:p>
          <a:p>
            <a:endParaRPr lang="en-US" dirty="0"/>
          </a:p>
          <a:p>
            <a:endParaRPr lang="en-US" dirty="0"/>
          </a:p>
          <a:p>
            <a:r>
              <a:rPr lang="en-US" dirty="0"/>
              <a:t>See paper: use of historical control data for assessing treatment effects in  clinical trials</a:t>
            </a:r>
          </a:p>
          <a:p>
            <a:r>
              <a:rPr lang="en-US" dirty="0"/>
              <a:t>Methods</a:t>
            </a:r>
            <a:r>
              <a:rPr lang="en-US" baseline="0" dirty="0"/>
              <a:t> of borrowing: (fisher exact test done)</a:t>
            </a:r>
          </a:p>
          <a:p>
            <a:r>
              <a:rPr lang="en-US" baseline="0" dirty="0"/>
              <a:t>Separate- no borrowing</a:t>
            </a:r>
          </a:p>
          <a:p>
            <a:r>
              <a:rPr lang="en-US" baseline="0" dirty="0"/>
              <a:t>Pooling- use normal control, also we borrow historical control</a:t>
            </a:r>
          </a:p>
          <a:p>
            <a:r>
              <a:rPr lang="en-US" baseline="0" dirty="0"/>
              <a:t>Single arm trial- treatment group and only historical control</a:t>
            </a:r>
          </a:p>
          <a:p>
            <a:r>
              <a:rPr lang="en-US" dirty="0"/>
              <a:t>Test-then-pool–</a:t>
            </a:r>
            <a:r>
              <a:rPr lang="en-US" baseline="0" dirty="0"/>
              <a:t> test whether control and historical control group similar, if yes then pool, if not then separate</a:t>
            </a:r>
          </a:p>
          <a:p>
            <a:r>
              <a:rPr lang="en-US" baseline="0" dirty="0"/>
              <a:t>Hierarchical modeling-</a:t>
            </a:r>
          </a:p>
          <a:p>
            <a:endParaRPr lang="en-US" baseline="0" dirty="0"/>
          </a:p>
          <a:p>
            <a:r>
              <a:rPr lang="en-US" baseline="0" dirty="0"/>
              <a:t>Nonclinical studies are done in small group, so we used Bayesian approach to incorporate historical control information.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www.motherjones.com</a:t>
            </a:r>
            <a:r>
              <a:rPr lang="en-US" dirty="0"/>
              <a:t>/</a:t>
            </a:r>
            <a:r>
              <a:rPr lang="en-US" dirty="0" err="1"/>
              <a:t>kevin</a:t>
            </a:r>
            <a:r>
              <a:rPr lang="en-US" dirty="0"/>
              <a:t>-drum/2020/04/</a:t>
            </a:r>
            <a:r>
              <a:rPr lang="en-US" dirty="0" err="1"/>
              <a:t>whats</a:t>
            </a:r>
            <a:r>
              <a:rPr lang="en-US" dirty="0"/>
              <a:t>-the-deal-with-</a:t>
            </a:r>
            <a:r>
              <a:rPr lang="en-US" dirty="0" err="1"/>
              <a:t>bayesian</a:t>
            </a:r>
            <a:r>
              <a:rPr lang="en-US" dirty="0"/>
              <a:t>-statistics/</a:t>
            </a:r>
          </a:p>
          <a:p>
            <a:endParaRPr lang="en-US" dirty="0"/>
          </a:p>
        </p:txBody>
      </p:sp>
      <p:sp>
        <p:nvSpPr>
          <p:cNvPr id="4" name="Slide Number Placeholder 3"/>
          <p:cNvSpPr>
            <a:spLocks noGrp="1"/>
          </p:cNvSpPr>
          <p:nvPr>
            <p:ph type="sldNum" sz="quarter" idx="10"/>
          </p:nvPr>
        </p:nvSpPr>
        <p:spPr/>
        <p:txBody>
          <a:bodyPr/>
          <a:lstStyle/>
          <a:p>
            <a:fld id="{67A62DBF-694D-AB43-8651-DE5B599D92C8}" type="slidenum">
              <a:rPr lang="en-US" smtClean="0"/>
              <a:t>21</a:t>
            </a:fld>
            <a:endParaRPr lang="en-US"/>
          </a:p>
        </p:txBody>
      </p:sp>
    </p:spTree>
    <p:extLst>
      <p:ext uri="{BB962C8B-B14F-4D97-AF65-F5344CB8AC3E}">
        <p14:creationId xmlns:p14="http://schemas.microsoft.com/office/powerpoint/2010/main" val="417141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A62DBF-694D-AB43-8651-DE5B599D92C8}" type="slidenum">
              <a:rPr lang="en-US" smtClean="0"/>
              <a:t>22</a:t>
            </a:fld>
            <a:endParaRPr lang="en-US"/>
          </a:p>
        </p:txBody>
      </p:sp>
    </p:spTree>
    <p:extLst>
      <p:ext uri="{BB962C8B-B14F-4D97-AF65-F5344CB8AC3E}">
        <p14:creationId xmlns:p14="http://schemas.microsoft.com/office/powerpoint/2010/main" val="3957483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A62DBF-694D-AB43-8651-DE5B599D92C8}" type="slidenum">
              <a:rPr lang="en-US" smtClean="0"/>
              <a:t>23</a:t>
            </a:fld>
            <a:endParaRPr lang="en-US"/>
          </a:p>
        </p:txBody>
      </p:sp>
    </p:spTree>
    <p:extLst>
      <p:ext uri="{BB962C8B-B14F-4D97-AF65-F5344CB8AC3E}">
        <p14:creationId xmlns:p14="http://schemas.microsoft.com/office/powerpoint/2010/main" val="295644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A62DBF-694D-AB43-8651-DE5B599D92C8}" type="slidenum">
              <a:rPr lang="en-US" smtClean="0"/>
              <a:t>24</a:t>
            </a:fld>
            <a:endParaRPr lang="en-US"/>
          </a:p>
        </p:txBody>
      </p:sp>
    </p:spTree>
    <p:extLst>
      <p:ext uri="{BB962C8B-B14F-4D97-AF65-F5344CB8AC3E}">
        <p14:creationId xmlns:p14="http://schemas.microsoft.com/office/powerpoint/2010/main" val="148149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A62DBF-694D-AB43-8651-DE5B599D92C8}" type="slidenum">
              <a:rPr lang="en-US" smtClean="0"/>
              <a:t>27</a:t>
            </a:fld>
            <a:endParaRPr lang="en-US"/>
          </a:p>
        </p:txBody>
      </p:sp>
    </p:spTree>
    <p:extLst>
      <p:ext uri="{BB962C8B-B14F-4D97-AF65-F5344CB8AC3E}">
        <p14:creationId xmlns:p14="http://schemas.microsoft.com/office/powerpoint/2010/main" val="3030553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A62DBF-694D-AB43-8651-DE5B599D92C8}" type="slidenum">
              <a:rPr lang="en-US" smtClean="0"/>
              <a:t>28</a:t>
            </a:fld>
            <a:endParaRPr lang="en-US"/>
          </a:p>
        </p:txBody>
      </p:sp>
    </p:spTree>
    <p:extLst>
      <p:ext uri="{BB962C8B-B14F-4D97-AF65-F5344CB8AC3E}">
        <p14:creationId xmlns:p14="http://schemas.microsoft.com/office/powerpoint/2010/main" val="296909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A62DBF-694D-AB43-8651-DE5B599D92C8}" type="slidenum">
              <a:rPr lang="en-US" smtClean="0"/>
              <a:t>29</a:t>
            </a:fld>
            <a:endParaRPr lang="en-US"/>
          </a:p>
        </p:txBody>
      </p:sp>
    </p:spTree>
    <p:extLst>
      <p:ext uri="{BB962C8B-B14F-4D97-AF65-F5344CB8AC3E}">
        <p14:creationId xmlns:p14="http://schemas.microsoft.com/office/powerpoint/2010/main" val="1241172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3773606" y="4766446"/>
            <a:ext cx="2133600" cy="273844"/>
          </a:xfrm>
        </p:spPr>
        <p:txBody>
          <a:bodyPr/>
          <a:lstStyle/>
          <a:p>
            <a:fld id="{A349544A-F1CD-3844-BFB3-6D230A0137DD}" type="datetimeFigureOut">
              <a:rPr lang="en-US" smtClean="0"/>
              <a:t>6/13/2023</a:t>
            </a:fld>
            <a:endParaRPr lang="en-US" dirty="0"/>
          </a:p>
        </p:txBody>
      </p:sp>
      <p:pic>
        <p:nvPicPr>
          <p:cNvPr id="8" name="Picture 7" descr="FDA_B&amp;W_Primary_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948" y="196069"/>
            <a:ext cx="2703422" cy="422484"/>
          </a:xfrm>
          <a:prstGeom prst="rect">
            <a:avLst/>
          </a:prstGeom>
        </p:spPr>
      </p:pic>
      <p:sp>
        <p:nvSpPr>
          <p:cNvPr id="9" name="Footer Placeholder 4"/>
          <p:cNvSpPr>
            <a:spLocks noGrp="1"/>
          </p:cNvSpPr>
          <p:nvPr>
            <p:ph type="ftr" sz="quarter" idx="11"/>
          </p:nvPr>
        </p:nvSpPr>
        <p:spPr>
          <a:xfrm>
            <a:off x="30480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spTree>
    <p:extLst>
      <p:ext uri="{BB962C8B-B14F-4D97-AF65-F5344CB8AC3E}">
        <p14:creationId xmlns:p14="http://schemas.microsoft.com/office/powerpoint/2010/main" val="69973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719014" y="4788695"/>
            <a:ext cx="2133600" cy="273844"/>
          </a:xfrm>
        </p:spPr>
        <p:txBody>
          <a:bodyPr/>
          <a:lstStyle/>
          <a:p>
            <a:fld id="{A349544A-F1CD-3844-BFB3-6D230A0137DD}" type="datetimeFigureOut">
              <a:rPr lang="en-US" smtClean="0"/>
              <a:t>6/13/2023</a:t>
            </a:fld>
            <a:endParaRPr lang="en-US"/>
          </a:p>
        </p:txBody>
      </p:sp>
      <p:pic>
        <p:nvPicPr>
          <p:cNvPr id="8" name="Picture 7"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1" y="181875"/>
            <a:ext cx="620543" cy="557310"/>
          </a:xfrm>
          <a:prstGeom prst="rect">
            <a:avLst/>
          </a:prstGeom>
        </p:spPr>
      </p:pic>
      <p:sp>
        <p:nvSpPr>
          <p:cNvPr id="9" name="Footer Placeholder 4"/>
          <p:cNvSpPr>
            <a:spLocks noGrp="1"/>
          </p:cNvSpPr>
          <p:nvPr>
            <p:ph type="ftr" sz="quarter" idx="11"/>
          </p:nvPr>
        </p:nvSpPr>
        <p:spPr>
          <a:xfrm>
            <a:off x="30480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8594467" y="480733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470135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55241" y="4767264"/>
            <a:ext cx="2133600" cy="273844"/>
          </a:xfrm>
        </p:spPr>
        <p:txBody>
          <a:bodyPr/>
          <a:lstStyle/>
          <a:p>
            <a:fld id="{A349544A-F1CD-3844-BFB3-6D230A0137DD}" type="datetimeFigureOut">
              <a:rPr lang="en-US" smtClean="0"/>
              <a:t>6/13/2023</a:t>
            </a:fld>
            <a:endParaRPr lang="en-US"/>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309039" y="3875491"/>
            <a:ext cx="465407" cy="743080"/>
          </a:xfrm>
          <a:prstGeom prst="rect">
            <a:avLst/>
          </a:prstGeom>
        </p:spPr>
      </p:pic>
      <p:sp>
        <p:nvSpPr>
          <p:cNvPr id="9" name="Footer Placeholder 4"/>
          <p:cNvSpPr>
            <a:spLocks noGrp="1"/>
          </p:cNvSpPr>
          <p:nvPr>
            <p:ph type="ftr" sz="quarter" idx="11"/>
          </p:nvPr>
        </p:nvSpPr>
        <p:spPr>
          <a:xfrm rot="5400000">
            <a:off x="-800022" y="1042755"/>
            <a:ext cx="21717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8" name="TextBox 7"/>
          <p:cNvSpPr txBox="1"/>
          <p:nvPr userDrawn="1"/>
        </p:nvSpPr>
        <p:spPr>
          <a:xfrm rot="5400000">
            <a:off x="140288" y="477062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772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00650" y="4765593"/>
            <a:ext cx="2133600" cy="273844"/>
          </a:xfrm>
        </p:spPr>
        <p:txBody>
          <a:bodyPr/>
          <a:lstStyle/>
          <a:p>
            <a:fld id="{A349544A-F1CD-3844-BFB3-6D230A0137DD}" type="datetimeFigureOut">
              <a:rPr lang="en-US" smtClean="0"/>
              <a:t>6/13/2023</a:t>
            </a:fld>
            <a:endParaRPr lang="en-US"/>
          </a:p>
        </p:txBody>
      </p:sp>
      <p:sp>
        <p:nvSpPr>
          <p:cNvPr id="7" name="Footer Placeholder 4"/>
          <p:cNvSpPr>
            <a:spLocks noGrp="1"/>
          </p:cNvSpPr>
          <p:nvPr>
            <p:ph type="ftr" sz="quarter" idx="11"/>
          </p:nvPr>
        </p:nvSpPr>
        <p:spPr>
          <a:xfrm>
            <a:off x="30480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pic>
        <p:nvPicPr>
          <p:cNvPr id="9" name="Picture 8"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296457" y="3888023"/>
            <a:ext cx="465407" cy="743080"/>
          </a:xfrm>
          <a:prstGeom prst="rect">
            <a:avLst/>
          </a:prstGeom>
        </p:spPr>
      </p:pic>
      <p:sp>
        <p:nvSpPr>
          <p:cNvPr id="10" name="TextBox 9"/>
          <p:cNvSpPr txBox="1"/>
          <p:nvPr userDrawn="1"/>
        </p:nvSpPr>
        <p:spPr>
          <a:xfrm>
            <a:off x="8594467" y="480733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444221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6" name="Picture 5" descr="FDA_B&amp;W_Primary_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54236" y="1986452"/>
            <a:ext cx="4198518" cy="656134"/>
          </a:xfrm>
          <a:prstGeom prst="rect">
            <a:avLst/>
          </a:prstGeom>
        </p:spPr>
      </p:pic>
    </p:spTree>
    <p:extLst>
      <p:ext uri="{BB962C8B-B14F-4D97-AF65-F5344CB8AC3E}">
        <p14:creationId xmlns:p14="http://schemas.microsoft.com/office/powerpoint/2010/main" val="2077349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6478" y="269162"/>
            <a:ext cx="7295933" cy="694515"/>
          </a:xfrm>
        </p:spPr>
        <p:txBody>
          <a:bodyPr/>
          <a:lstStyle/>
          <a:p>
            <a:r>
              <a:rPr lang="en-US" dirty="0"/>
              <a:t>Click to edit Master title style</a:t>
            </a:r>
          </a:p>
        </p:txBody>
      </p:sp>
      <p:sp>
        <p:nvSpPr>
          <p:cNvPr id="3" name="Content Placeholder 2"/>
          <p:cNvSpPr>
            <a:spLocks noGrp="1"/>
          </p:cNvSpPr>
          <p:nvPr>
            <p:ph idx="1"/>
          </p:nvPr>
        </p:nvSpPr>
        <p:spPr>
          <a:xfrm>
            <a:off x="323851" y="1190798"/>
            <a:ext cx="8509103" cy="353106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676650" y="4781551"/>
            <a:ext cx="2133600" cy="273844"/>
          </a:xfrm>
        </p:spPr>
        <p:txBody>
          <a:bodyPr/>
          <a:lstStyle>
            <a:lvl1pPr algn="ctr">
              <a:defRPr/>
            </a:lvl1pPr>
          </a:lstStyle>
          <a:p>
            <a:fld id="{A349544A-F1CD-3844-BFB3-6D230A0137DD}" type="datetimeFigureOut">
              <a:rPr lang="en-US" smtClean="0"/>
              <a:pPr/>
              <a:t>6/13/2023</a:t>
            </a:fld>
            <a:endParaRPr lang="en-US" dirty="0"/>
          </a:p>
        </p:txBody>
      </p:sp>
      <p:sp>
        <p:nvSpPr>
          <p:cNvPr id="5" name="Footer Placeholder 4"/>
          <p:cNvSpPr>
            <a:spLocks noGrp="1"/>
          </p:cNvSpPr>
          <p:nvPr>
            <p:ph type="ftr" sz="quarter" idx="11"/>
          </p:nvPr>
        </p:nvSpPr>
        <p:spPr>
          <a:xfrm>
            <a:off x="24765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1" y="181875"/>
            <a:ext cx="620543" cy="557310"/>
          </a:xfrm>
          <a:prstGeom prst="rect">
            <a:avLst/>
          </a:prstGeom>
        </p:spPr>
      </p:pic>
      <p:sp>
        <p:nvSpPr>
          <p:cNvPr id="9" name="TextBox 8"/>
          <p:cNvSpPr txBox="1"/>
          <p:nvPr userDrawn="1"/>
        </p:nvSpPr>
        <p:spPr>
          <a:xfrm>
            <a:off x="8594467" y="480733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424108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50" y="767759"/>
            <a:ext cx="8509103" cy="694515"/>
          </a:xfrm>
        </p:spPr>
        <p:txBody>
          <a:bodyPr/>
          <a:lstStyle/>
          <a:p>
            <a:r>
              <a:rPr lang="en-US"/>
              <a:t>Click to edit Master title style</a:t>
            </a:r>
          </a:p>
        </p:txBody>
      </p:sp>
      <p:sp>
        <p:nvSpPr>
          <p:cNvPr id="3" name="Content Placeholder 2"/>
          <p:cNvSpPr>
            <a:spLocks noGrp="1"/>
          </p:cNvSpPr>
          <p:nvPr>
            <p:ph idx="1"/>
          </p:nvPr>
        </p:nvSpPr>
        <p:spPr>
          <a:xfrm>
            <a:off x="323851" y="1507333"/>
            <a:ext cx="8509103" cy="32145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676650" y="4781551"/>
            <a:ext cx="2133600" cy="273844"/>
          </a:xfrm>
        </p:spPr>
        <p:txBody>
          <a:bodyPr/>
          <a:lstStyle>
            <a:lvl1pPr algn="ctr">
              <a:defRPr/>
            </a:lvl1pPr>
          </a:lstStyle>
          <a:p>
            <a:fld id="{A349544A-F1CD-3844-BFB3-6D230A0137DD}" type="datetimeFigureOut">
              <a:rPr lang="en-US" smtClean="0"/>
              <a:pPr/>
              <a:t>6/13/2023</a:t>
            </a:fld>
            <a:endParaRPr lang="en-US" dirty="0"/>
          </a:p>
        </p:txBody>
      </p:sp>
      <p:sp>
        <p:nvSpPr>
          <p:cNvPr id="5" name="Footer Placeholder 4"/>
          <p:cNvSpPr>
            <a:spLocks noGrp="1"/>
          </p:cNvSpPr>
          <p:nvPr>
            <p:ph type="ftr" sz="quarter" idx="11"/>
          </p:nvPr>
        </p:nvSpPr>
        <p:spPr>
          <a:xfrm>
            <a:off x="24765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1" y="181875"/>
            <a:ext cx="620543" cy="557310"/>
          </a:xfrm>
          <a:prstGeom prst="rect">
            <a:avLst/>
          </a:prstGeom>
        </p:spPr>
      </p:pic>
      <p:sp>
        <p:nvSpPr>
          <p:cNvPr id="9" name="TextBox 8"/>
          <p:cNvSpPr txBox="1"/>
          <p:nvPr userDrawn="1"/>
        </p:nvSpPr>
        <p:spPr>
          <a:xfrm>
            <a:off x="8594467" y="480733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67428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62375" y="4750595"/>
            <a:ext cx="2133600" cy="273844"/>
          </a:xfrm>
        </p:spPr>
        <p:txBody>
          <a:bodyPr/>
          <a:lstStyle/>
          <a:p>
            <a:fld id="{A349544A-F1CD-3844-BFB3-6D230A0137DD}" type="datetimeFigureOut">
              <a:rPr lang="en-US" smtClean="0"/>
              <a:t>6/13/2023</a:t>
            </a:fld>
            <a:endParaRPr lang="en-US"/>
          </a:p>
        </p:txBody>
      </p:sp>
      <p:sp>
        <p:nvSpPr>
          <p:cNvPr id="6" name="Footer Placeholder 4"/>
          <p:cNvSpPr>
            <a:spLocks noGrp="1"/>
          </p:cNvSpPr>
          <p:nvPr>
            <p:ph type="ftr" sz="quarter" idx="11"/>
          </p:nvPr>
        </p:nvSpPr>
        <p:spPr>
          <a:xfrm>
            <a:off x="30480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spTree>
    <p:extLst>
      <p:ext uri="{BB962C8B-B14F-4D97-AF65-F5344CB8AC3E}">
        <p14:creationId xmlns:p14="http://schemas.microsoft.com/office/powerpoint/2010/main" val="1653754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609834" y="4762003"/>
            <a:ext cx="2133600" cy="273844"/>
          </a:xfrm>
        </p:spPr>
        <p:txBody>
          <a:bodyPr/>
          <a:lstStyle/>
          <a:p>
            <a:fld id="{A349544A-F1CD-3844-BFB3-6D230A0137DD}" type="datetimeFigureOut">
              <a:rPr lang="en-US" smtClean="0"/>
              <a:t>6/13/2023</a:t>
            </a:fld>
            <a:endParaRPr lang="en-US"/>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1" y="202347"/>
            <a:ext cx="620543" cy="557310"/>
          </a:xfrm>
          <a:prstGeom prst="rect">
            <a:avLst/>
          </a:prstGeom>
        </p:spPr>
      </p:pic>
      <p:sp>
        <p:nvSpPr>
          <p:cNvPr id="8" name="Footer Placeholder 4"/>
          <p:cNvSpPr>
            <a:spLocks noGrp="1"/>
          </p:cNvSpPr>
          <p:nvPr>
            <p:ph type="ftr" sz="quarter" idx="11"/>
          </p:nvPr>
        </p:nvSpPr>
        <p:spPr>
          <a:xfrm>
            <a:off x="30480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sp>
        <p:nvSpPr>
          <p:cNvPr id="10" name="TextBox 9"/>
          <p:cNvSpPr txBox="1"/>
          <p:nvPr userDrawn="1"/>
        </p:nvSpPr>
        <p:spPr>
          <a:xfrm>
            <a:off x="8594467" y="480733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346078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14307" y="4785253"/>
            <a:ext cx="2133600" cy="273844"/>
          </a:xfrm>
        </p:spPr>
        <p:txBody>
          <a:bodyPr/>
          <a:lstStyle/>
          <a:p>
            <a:fld id="{A349544A-F1CD-3844-BFB3-6D230A0137DD}" type="datetimeFigureOut">
              <a:rPr lang="en-US" smtClean="0"/>
              <a:t>6/13/2023</a:t>
            </a:fld>
            <a:endParaRPr lang="en-US"/>
          </a:p>
        </p:txBody>
      </p:sp>
      <p:pic>
        <p:nvPicPr>
          <p:cNvPr id="8" name="Picture 7"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1" y="181875"/>
            <a:ext cx="620543" cy="557310"/>
          </a:xfrm>
          <a:prstGeom prst="rect">
            <a:avLst/>
          </a:prstGeom>
        </p:spPr>
      </p:pic>
      <p:sp>
        <p:nvSpPr>
          <p:cNvPr id="9" name="Footer Placeholder 4"/>
          <p:cNvSpPr>
            <a:spLocks noGrp="1"/>
          </p:cNvSpPr>
          <p:nvPr>
            <p:ph type="ftr" sz="quarter" idx="11"/>
          </p:nvPr>
        </p:nvSpPr>
        <p:spPr>
          <a:xfrm>
            <a:off x="30480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8594467" y="480733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337946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886200" y="4788695"/>
            <a:ext cx="2133600" cy="273844"/>
          </a:xfrm>
        </p:spPr>
        <p:txBody>
          <a:bodyPr/>
          <a:lstStyle/>
          <a:p>
            <a:fld id="{A349544A-F1CD-3844-BFB3-6D230A0137DD}" type="datetimeFigureOut">
              <a:rPr lang="en-US" smtClean="0"/>
              <a:t>6/13/2023</a:t>
            </a:fld>
            <a:endParaRPr lang="en-US" dirty="0"/>
          </a:p>
        </p:txBody>
      </p:sp>
      <p:pic>
        <p:nvPicPr>
          <p:cNvPr id="10" name="Picture 9"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1" y="181875"/>
            <a:ext cx="620543" cy="557310"/>
          </a:xfrm>
          <a:prstGeom prst="rect">
            <a:avLst/>
          </a:prstGeom>
        </p:spPr>
      </p:pic>
      <p:sp>
        <p:nvSpPr>
          <p:cNvPr id="11" name="Footer Placeholder 4"/>
          <p:cNvSpPr>
            <a:spLocks noGrp="1"/>
          </p:cNvSpPr>
          <p:nvPr>
            <p:ph type="ftr" sz="quarter" idx="11"/>
          </p:nvPr>
        </p:nvSpPr>
        <p:spPr>
          <a:xfrm>
            <a:off x="30480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sp>
        <p:nvSpPr>
          <p:cNvPr id="13" name="TextBox 12"/>
          <p:cNvSpPr txBox="1"/>
          <p:nvPr userDrawn="1"/>
        </p:nvSpPr>
        <p:spPr>
          <a:xfrm>
            <a:off x="8594467" y="480733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696217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3596185" y="4793813"/>
            <a:ext cx="2133600" cy="273844"/>
          </a:xfrm>
        </p:spPr>
        <p:txBody>
          <a:bodyPr/>
          <a:lstStyle/>
          <a:p>
            <a:fld id="{A349544A-F1CD-3844-BFB3-6D230A0137DD}" type="datetimeFigureOut">
              <a:rPr lang="en-US" smtClean="0"/>
              <a:t>6/13/2023</a:t>
            </a:fld>
            <a:endParaRPr lang="en-US"/>
          </a:p>
        </p:txBody>
      </p:sp>
      <p:pic>
        <p:nvPicPr>
          <p:cNvPr id="6" name="Picture 5"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1" y="181875"/>
            <a:ext cx="620543" cy="557310"/>
          </a:xfrm>
          <a:prstGeom prst="rect">
            <a:avLst/>
          </a:prstGeom>
        </p:spPr>
      </p:pic>
      <p:sp>
        <p:nvSpPr>
          <p:cNvPr id="7" name="Footer Placeholder 4"/>
          <p:cNvSpPr>
            <a:spLocks noGrp="1"/>
          </p:cNvSpPr>
          <p:nvPr>
            <p:ph type="ftr" sz="quarter" idx="11"/>
          </p:nvPr>
        </p:nvSpPr>
        <p:spPr>
          <a:xfrm>
            <a:off x="30480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sp>
        <p:nvSpPr>
          <p:cNvPr id="9" name="TextBox 8"/>
          <p:cNvSpPr txBox="1"/>
          <p:nvPr userDrawn="1"/>
        </p:nvSpPr>
        <p:spPr>
          <a:xfrm>
            <a:off x="8594467" y="480733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599957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65513" y="4762004"/>
            <a:ext cx="2133600" cy="273844"/>
          </a:xfrm>
        </p:spPr>
        <p:txBody>
          <a:bodyPr/>
          <a:lstStyle/>
          <a:p>
            <a:fld id="{A349544A-F1CD-3844-BFB3-6D230A0137DD}" type="datetimeFigureOut">
              <a:rPr lang="en-US" smtClean="0"/>
              <a:t>6/13/2023</a:t>
            </a:fld>
            <a:endParaRPr lang="en-US"/>
          </a:p>
        </p:txBody>
      </p:sp>
      <p:pic>
        <p:nvPicPr>
          <p:cNvPr id="8" name="Picture 7"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1" y="181875"/>
            <a:ext cx="620543" cy="557310"/>
          </a:xfrm>
          <a:prstGeom prst="rect">
            <a:avLst/>
          </a:prstGeom>
        </p:spPr>
      </p:pic>
      <p:sp>
        <p:nvSpPr>
          <p:cNvPr id="9" name="Footer Placeholder 4"/>
          <p:cNvSpPr>
            <a:spLocks noGrp="1"/>
          </p:cNvSpPr>
          <p:nvPr>
            <p:ph type="ftr" sz="quarter" idx="11"/>
          </p:nvPr>
        </p:nvSpPr>
        <p:spPr>
          <a:xfrm>
            <a:off x="304800" y="4788695"/>
            <a:ext cx="2895600" cy="273844"/>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8594467" y="4807330"/>
            <a:ext cx="325730" cy="230832"/>
          </a:xfrm>
          <a:prstGeom prst="rect">
            <a:avLst/>
          </a:prstGeom>
          <a:noFill/>
        </p:spPr>
        <p:txBody>
          <a:bodyPr wrap="none" rtlCol="0">
            <a:spAutoFit/>
          </a:bodyPr>
          <a:lstStyle/>
          <a:p>
            <a:pPr algn="r"/>
            <a:fld id="{42D067E6-6582-4AD4-8521-F7089C370E58}" type="slidenum">
              <a:rPr lang="en-US" sz="900" smtClean="0">
                <a:solidFill>
                  <a:schemeClr val="tx2">
                    <a:lumMod val="60000"/>
                    <a:lumOff val="40000"/>
                  </a:schemeClr>
                </a:solidFill>
                <a:latin typeface="Helvetica"/>
                <a:cs typeface="Helvetica"/>
              </a:rPr>
              <a:t>‹#›</a:t>
            </a:fld>
            <a:endParaRPr lang="en-US" sz="9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40379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349544A-F1CD-3844-BFB3-6D230A0137DD}" type="datetimeFigureOut">
              <a:rPr lang="en-US" smtClean="0"/>
              <a:t>6/13/2023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D871F5F-C8AF-484B-B19A-A0CBCE8C7764}" type="slidenum">
              <a:rPr lang="en-US" smtClean="0"/>
              <a:t>‹#›</a:t>
            </a:fld>
            <a:endParaRPr lang="en-US"/>
          </a:p>
        </p:txBody>
      </p:sp>
    </p:spTree>
    <p:extLst>
      <p:ext uri="{BB962C8B-B14F-4D97-AF65-F5344CB8AC3E}">
        <p14:creationId xmlns:p14="http://schemas.microsoft.com/office/powerpoint/2010/main" val="1341470081"/>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endexplorer.fda.gov/TermsOfUse" TargetMode="External"/><Relationship Id="rId2" Type="http://schemas.openxmlformats.org/officeDocument/2006/relationships/hyperlink" Target="https://janus.fda.gov/janus-nonclinical/#/studie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rstudio-rapid.fda.gov/content/a3a4ce8a-4a76-45f3-b505-b5d6de11fa9a/"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rstudio-rapid.fda.gov/content/a3a4ce8a-4a76-45f3-b505-b5d6de11fa9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rstudio-rapid.fda.gov/content/a3a4ce8a-4a76-45f3-b505-b5d6de11fa9a/"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rstudio-rapid.fda.gov/content/a3a4ce8a-4a76-45f3-b505-b5d6de11fa9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rstudio-rapid.fda.gov/content/a3a4ce8a-4a76-45f3-b505-b5d6de11fa9a/"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rstudio-rapid.fda.gov/content/a3a4ce8a-4a76-45f3-b505-b5d6de11fa9a/"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rstudio-rapid.fda.gov/content/a3a4ce8a-4a76-45f3-b505-b5d6de11fa9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phuse-org/phuse-scripts/tree/master/contributed/Nonclinical/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phuse-org.shinyapps.io/toxsummary/" TargetMode="External"/><Relationship Id="rId3" Type="http://schemas.openxmlformats.org/officeDocument/2006/relationships/hyperlink" Target="https://htmlpreview.github.io/?https://github.com/phuse-org/phuse-scripts/blob/master/contributed/Nonclinical/R/HistoGraphicApp/Example%20Plot%20(PDS2014).html" TargetMode="External"/><Relationship Id="rId7" Type="http://schemas.openxmlformats.org/officeDocument/2006/relationships/hyperlink" Target="https://phuse-nonclinical-scripts.shinyapps.io/SEND-TestDataFactory/" TargetMode="External"/><Relationship Id="rId2" Type="http://schemas.openxmlformats.org/officeDocument/2006/relationships/hyperlink" Target="https://phuse-org.shinyapps.io/BGapp/" TargetMode="External"/><Relationship Id="rId1" Type="http://schemas.openxmlformats.org/officeDocument/2006/relationships/slideLayout" Target="../slideLayouts/slideLayout2.xml"/><Relationship Id="rId6" Type="http://schemas.openxmlformats.org/officeDocument/2006/relationships/hyperlink" Target="https://phuse-nonclinical-scripts.shinyapps.io/CDISC-SEND-Safety-Pharmacology-POC/" TargetMode="External"/><Relationship Id="rId5" Type="http://schemas.openxmlformats.org/officeDocument/2006/relationships/hyperlink" Target="https://phuse-org.shinyapps.io/07_genTS/" TargetMode="External"/><Relationship Id="rId4" Type="http://schemas.openxmlformats.org/officeDocument/2006/relationships/hyperlink" Target="https://phuse-org.shinyapps.io/LBapp/"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21/acs.chemrestox.0c00317" TargetMode="External"/><Relationship Id="rId2" Type="http://schemas.openxmlformats.org/officeDocument/2006/relationships/hyperlink" Target="https://doi.org/10.1016/j.yrtph.2019.10454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phuse-org/sendig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25391" y="1322845"/>
            <a:ext cx="7493215" cy="1444322"/>
          </a:xfrm>
        </p:spPr>
        <p:txBody>
          <a:bodyPr>
            <a:normAutofit/>
          </a:bodyPr>
          <a:lstStyle/>
          <a:p>
            <a:r>
              <a:rPr lang="en-US" sz="26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Realizing Opportunities to Leverage SEND Data to Augment Regulatory Review, Knowledge Management, and Data-Driven Policy Development</a:t>
            </a:r>
            <a:endParaRPr lang="en-US" sz="1800" dirty="0"/>
          </a:p>
          <a:p>
            <a:endParaRPr lang="en-US" sz="2100" b="1" dirty="0"/>
          </a:p>
          <a:p>
            <a:endParaRPr lang="en-US" sz="2100" dirty="0"/>
          </a:p>
        </p:txBody>
      </p:sp>
      <p:sp>
        <p:nvSpPr>
          <p:cNvPr id="2" name="TextBox 1">
            <a:extLst>
              <a:ext uri="{FF2B5EF4-FFF2-40B4-BE49-F238E27FC236}">
                <a16:creationId xmlns:a16="http://schemas.microsoft.com/office/drawing/2014/main" id="{4A28BD3B-1932-49FD-A6F6-EBF3FC050028}"/>
              </a:ext>
            </a:extLst>
          </p:cNvPr>
          <p:cNvSpPr txBox="1"/>
          <p:nvPr/>
        </p:nvSpPr>
        <p:spPr>
          <a:xfrm>
            <a:off x="2707544" y="2872574"/>
            <a:ext cx="3728907" cy="1246495"/>
          </a:xfrm>
          <a:prstGeom prst="rect">
            <a:avLst/>
          </a:prstGeom>
          <a:noFill/>
        </p:spPr>
        <p:txBody>
          <a:bodyPr wrap="square" rtlCol="0">
            <a:spAutoFit/>
          </a:bodyPr>
          <a:lstStyle/>
          <a:p>
            <a:pPr algn="ctr" defTabSz="342900"/>
            <a:r>
              <a:rPr lang="en-US" sz="1500" b="1" dirty="0">
                <a:solidFill>
                  <a:prstClr val="black"/>
                </a:solidFill>
                <a:latin typeface="Calibri"/>
              </a:rPr>
              <a:t>Kevin Snyder, Ph.D.</a:t>
            </a:r>
          </a:p>
          <a:p>
            <a:pPr algn="ctr" defTabSz="342900"/>
            <a:r>
              <a:rPr lang="en-US" sz="1500" dirty="0">
                <a:solidFill>
                  <a:prstClr val="black"/>
                </a:solidFill>
                <a:latin typeface="Calibri"/>
              </a:rPr>
              <a:t>Associate Director of Nonclinical Informatics</a:t>
            </a:r>
          </a:p>
          <a:p>
            <a:pPr algn="ctr" defTabSz="342900"/>
            <a:r>
              <a:rPr lang="en-US" sz="1500" dirty="0">
                <a:solidFill>
                  <a:prstClr val="black"/>
                </a:solidFill>
                <a:latin typeface="Calibri"/>
              </a:rPr>
              <a:t>FDA Center for Drug Evaluation and Research, </a:t>
            </a:r>
          </a:p>
          <a:p>
            <a:pPr algn="ctr" defTabSz="342900"/>
            <a:r>
              <a:rPr lang="en-US" sz="1500" dirty="0">
                <a:solidFill>
                  <a:prstClr val="black"/>
                </a:solidFill>
                <a:latin typeface="Calibri"/>
              </a:rPr>
              <a:t>Office Of New Drugs</a:t>
            </a:r>
          </a:p>
          <a:p>
            <a:pPr algn="ctr" defTabSz="342900"/>
            <a:r>
              <a:rPr lang="en-US" sz="1500" dirty="0">
                <a:solidFill>
                  <a:prstClr val="black"/>
                </a:solidFill>
                <a:latin typeface="Calibri"/>
              </a:rPr>
              <a:t>Silver Spring, MD</a:t>
            </a:r>
          </a:p>
        </p:txBody>
      </p:sp>
    </p:spTree>
    <p:extLst>
      <p:ext uri="{BB962C8B-B14F-4D97-AF65-F5344CB8AC3E}">
        <p14:creationId xmlns:p14="http://schemas.microsoft.com/office/powerpoint/2010/main" val="314677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0B4A257-871F-4780-AC6D-8651E46E69D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8721" y="985732"/>
            <a:ext cx="5956508" cy="4096424"/>
          </a:xfrm>
          <a:prstGeom prst="rect">
            <a:avLst/>
          </a:prstGeom>
        </p:spPr>
      </p:pic>
      <p:sp>
        <p:nvSpPr>
          <p:cNvPr id="4" name="TextBox 3">
            <a:extLst>
              <a:ext uri="{FF2B5EF4-FFF2-40B4-BE49-F238E27FC236}">
                <a16:creationId xmlns:a16="http://schemas.microsoft.com/office/drawing/2014/main" id="{3DDE1840-F6B5-48E1-BE02-63BE277B00E2}"/>
              </a:ext>
            </a:extLst>
          </p:cNvPr>
          <p:cNvSpPr txBox="1"/>
          <p:nvPr/>
        </p:nvSpPr>
        <p:spPr>
          <a:xfrm>
            <a:off x="7373389" y="1554480"/>
            <a:ext cx="1421476" cy="2462213"/>
          </a:xfrm>
          <a:prstGeom prst="rect">
            <a:avLst/>
          </a:prstGeom>
          <a:noFill/>
        </p:spPr>
        <p:txBody>
          <a:bodyPr wrap="square" rtlCol="0">
            <a:spAutoFit/>
          </a:bodyPr>
          <a:lstStyle/>
          <a:p>
            <a:r>
              <a:rPr lang="en-US" sz="1400" dirty="0"/>
              <a:t>Functions in the </a:t>
            </a:r>
            <a:r>
              <a:rPr lang="en-US" sz="1400" dirty="0" err="1"/>
              <a:t>sendigR</a:t>
            </a:r>
            <a:r>
              <a:rPr lang="en-US" sz="1400" dirty="0"/>
              <a:t> package can be used to query a database of SEND data to extract findings from control animals that match specific criteria.</a:t>
            </a:r>
            <a:endParaRPr lang="en-US" sz="1400" dirty="0">
              <a:highlight>
                <a:srgbClr val="FFFF00"/>
              </a:highlight>
            </a:endParaRPr>
          </a:p>
        </p:txBody>
      </p:sp>
      <p:sp>
        <p:nvSpPr>
          <p:cNvPr id="7" name="Title 6">
            <a:extLst>
              <a:ext uri="{FF2B5EF4-FFF2-40B4-BE49-F238E27FC236}">
                <a16:creationId xmlns:a16="http://schemas.microsoft.com/office/drawing/2014/main" id="{0EEB692F-F376-42F4-853D-1442FB953423}"/>
              </a:ext>
            </a:extLst>
          </p:cNvPr>
          <p:cNvSpPr txBox="1">
            <a:spLocks/>
          </p:cNvSpPr>
          <p:nvPr/>
        </p:nvSpPr>
        <p:spPr>
          <a:xfrm>
            <a:off x="658784" y="61344"/>
            <a:ext cx="7295933" cy="694515"/>
          </a:xfrm>
          <a:prstGeom prst="rect">
            <a:avLst/>
          </a:prstGeom>
        </p:spPr>
        <p:txBody>
          <a:bodyPr vert="horz" lIns="91440" tIns="45720" rIns="91440" bIns="45720" rtlCol="0" anchor="ctr">
            <a:normAutofit/>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2600" b="1" dirty="0"/>
              <a:t>How to use </a:t>
            </a:r>
            <a:r>
              <a:rPr lang="en-US" sz="2600" b="1" dirty="0" err="1"/>
              <a:t>sendigR</a:t>
            </a:r>
            <a:r>
              <a:rPr lang="en-US" sz="2600" b="1" dirty="0"/>
              <a:t> to Query a Database</a:t>
            </a:r>
          </a:p>
        </p:txBody>
      </p:sp>
    </p:spTree>
    <p:extLst>
      <p:ext uri="{BB962C8B-B14F-4D97-AF65-F5344CB8AC3E}">
        <p14:creationId xmlns:p14="http://schemas.microsoft.com/office/powerpoint/2010/main" val="3459414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DCD6-0EC8-67A5-AA2B-7787EF5B1E16}"/>
              </a:ext>
            </a:extLst>
          </p:cNvPr>
          <p:cNvSpPr>
            <a:spLocks noGrp="1"/>
          </p:cNvSpPr>
          <p:nvPr>
            <p:ph type="title"/>
          </p:nvPr>
        </p:nvSpPr>
        <p:spPr/>
        <p:txBody>
          <a:bodyPr/>
          <a:lstStyle/>
          <a:p>
            <a:r>
              <a:rPr lang="en-US" dirty="0"/>
              <a:t>FDA Internal SEND Database</a:t>
            </a:r>
          </a:p>
        </p:txBody>
      </p:sp>
      <p:sp>
        <p:nvSpPr>
          <p:cNvPr id="3" name="Content Placeholder 2">
            <a:extLst>
              <a:ext uri="{FF2B5EF4-FFF2-40B4-BE49-F238E27FC236}">
                <a16:creationId xmlns:a16="http://schemas.microsoft.com/office/drawing/2014/main" id="{87139DD4-873F-4E2E-11B8-E7C608641B14}"/>
              </a:ext>
            </a:extLst>
          </p:cNvPr>
          <p:cNvSpPr>
            <a:spLocks noGrp="1"/>
          </p:cNvSpPr>
          <p:nvPr>
            <p:ph idx="1"/>
          </p:nvPr>
        </p:nvSpPr>
        <p:spPr/>
        <p:txBody>
          <a:bodyPr/>
          <a:lstStyle/>
          <a:p>
            <a:r>
              <a:rPr lang="en-US" dirty="0"/>
              <a:t>The </a:t>
            </a:r>
            <a:r>
              <a:rPr lang="en-US" dirty="0" err="1"/>
              <a:t>sendigR</a:t>
            </a:r>
            <a:r>
              <a:rPr lang="en-US" dirty="0"/>
              <a:t> R package has been used to build a database of all SEND datasets submitted to CDER.</a:t>
            </a:r>
          </a:p>
          <a:p>
            <a:r>
              <a:rPr lang="en-US" dirty="0"/>
              <a:t>This database is updated daily and is hosted on the OCS RAPID Platform where it can be utilized via:</a:t>
            </a:r>
          </a:p>
          <a:p>
            <a:pPr lvl="1"/>
            <a:r>
              <a:rPr lang="en-US" dirty="0"/>
              <a:t>R Shiny Web Applications</a:t>
            </a:r>
          </a:p>
          <a:p>
            <a:pPr lvl="1"/>
            <a:r>
              <a:rPr lang="en-US" dirty="0"/>
              <a:t>Custom Queries/Analyses using the R programming language</a:t>
            </a:r>
          </a:p>
          <a:p>
            <a:pPr lvl="1"/>
            <a:r>
              <a:rPr lang="en-US" dirty="0"/>
              <a:t>Potentially other IT applications</a:t>
            </a:r>
          </a:p>
        </p:txBody>
      </p:sp>
    </p:spTree>
    <p:extLst>
      <p:ext uri="{BB962C8B-B14F-4D97-AF65-F5344CB8AC3E}">
        <p14:creationId xmlns:p14="http://schemas.microsoft.com/office/powerpoint/2010/main" val="207477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8760-2F1C-B500-4FFF-7C374CBB2B2B}"/>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Regulatory Review</a:t>
            </a:r>
          </a:p>
        </p:txBody>
      </p:sp>
      <p:sp>
        <p:nvSpPr>
          <p:cNvPr id="3" name="Content Placeholder 2">
            <a:extLst>
              <a:ext uri="{FF2B5EF4-FFF2-40B4-BE49-F238E27FC236}">
                <a16:creationId xmlns:a16="http://schemas.microsoft.com/office/drawing/2014/main" id="{1F5D46BF-D6B1-DF33-DBFE-1D911646EADD}"/>
              </a:ext>
            </a:extLst>
          </p:cNvPr>
          <p:cNvSpPr>
            <a:spLocks noGrp="1"/>
          </p:cNvSpPr>
          <p:nvPr>
            <p:ph idx="1"/>
          </p:nvPr>
        </p:nvSpPr>
        <p:spPr/>
        <p:txBody>
          <a:bodyPr>
            <a:normAutofit lnSpcReduction="10000"/>
          </a:bodyPr>
          <a:lstStyle/>
          <a:p>
            <a:pPr marL="0" indent="0">
              <a:buNone/>
            </a:pPr>
            <a:r>
              <a:rPr lang="en-US" u="sng" dirty="0"/>
              <a:t>Software Solutions Provided by OCS</a:t>
            </a:r>
          </a:p>
          <a:p>
            <a:r>
              <a:rPr lang="en-US" dirty="0">
                <a:hlinkClick r:id="rId2"/>
              </a:rPr>
              <a:t>Janus Nonclinical</a:t>
            </a:r>
            <a:endParaRPr lang="en-US" dirty="0"/>
          </a:p>
          <a:p>
            <a:pPr lvl="1"/>
            <a:r>
              <a:rPr lang="en-US" dirty="0"/>
              <a:t>Interactively generate tabular summaries of toxicology study endpoints that can be filtered to export data tables describing key findings into review documents.</a:t>
            </a:r>
          </a:p>
          <a:p>
            <a:r>
              <a:rPr lang="en-US" dirty="0">
                <a:hlinkClick r:id="rId3"/>
              </a:rPr>
              <a:t>SEND Explorer</a:t>
            </a:r>
            <a:endParaRPr lang="en-US" dirty="0"/>
          </a:p>
          <a:p>
            <a:pPr lvl="1"/>
            <a:r>
              <a:rPr lang="en-US" dirty="0"/>
              <a:t>Interactively generates graphical summaries of toxicology study endpoints that can be used to explore toxicology study results.</a:t>
            </a:r>
          </a:p>
          <a:p>
            <a:pPr lvl="2"/>
            <a:r>
              <a:rPr lang="en-US" dirty="0"/>
              <a:t>Can visualize relationships between endpoints, e.g. Clin Path vs. </a:t>
            </a:r>
            <a:r>
              <a:rPr lang="en-US" dirty="0" err="1"/>
              <a:t>Histopath</a:t>
            </a:r>
            <a:r>
              <a:rPr lang="en-US" dirty="0"/>
              <a:t>.</a:t>
            </a:r>
          </a:p>
          <a:p>
            <a:pPr lvl="2"/>
            <a:r>
              <a:rPr lang="en-US" dirty="0"/>
              <a:t>Can visualize endpoint results across multiple studies within an application.</a:t>
            </a:r>
          </a:p>
          <a:p>
            <a:pPr lvl="1"/>
            <a:endParaRPr lang="en-US" dirty="0"/>
          </a:p>
        </p:txBody>
      </p:sp>
    </p:spTree>
    <p:extLst>
      <p:ext uri="{BB962C8B-B14F-4D97-AF65-F5344CB8AC3E}">
        <p14:creationId xmlns:p14="http://schemas.microsoft.com/office/powerpoint/2010/main" val="2721786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Regulatory Review</a:t>
            </a:r>
            <a:br>
              <a:rPr lang="en-US" dirty="0"/>
            </a:br>
            <a:endParaRPr lang="en-US" dirty="0"/>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a:bodyPr>
          <a:lstStyle/>
          <a:p>
            <a:pPr marL="0" indent="0">
              <a:buNone/>
            </a:pPr>
            <a:r>
              <a:rPr lang="en-US" sz="2200" u="sng" dirty="0"/>
              <a:t>Software Solutions Developed by OND (leveraging the </a:t>
            </a:r>
            <a:r>
              <a:rPr lang="en-US" sz="2200" u="sng" dirty="0" err="1"/>
              <a:t>sendigR</a:t>
            </a:r>
            <a:r>
              <a:rPr lang="en-US" sz="2200" u="sng" dirty="0"/>
              <a:t> database)</a:t>
            </a:r>
          </a:p>
          <a:p>
            <a:r>
              <a:rPr lang="en-US" sz="2200" dirty="0">
                <a:hlinkClick r:id="rId2"/>
              </a:rPr>
              <a:t>Nonclinical Study Summary App</a:t>
            </a:r>
            <a:endParaRPr lang="en-US" sz="2200" dirty="0"/>
          </a:p>
          <a:p>
            <a:pPr lvl="1"/>
            <a:r>
              <a:rPr lang="en-US" sz="1900" dirty="0"/>
              <a:t>Concisely display exposure margins and key findings from several studies within the same drug application (presented at the Spring PT Townhall).</a:t>
            </a:r>
          </a:p>
        </p:txBody>
      </p:sp>
    </p:spTree>
    <p:extLst>
      <p:ext uri="{BB962C8B-B14F-4D97-AF65-F5344CB8AC3E}">
        <p14:creationId xmlns:p14="http://schemas.microsoft.com/office/powerpoint/2010/main" val="549465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EEB4-DEBB-4AD0-A3C6-AE715420AFFB}"/>
              </a:ext>
            </a:extLst>
          </p:cNvPr>
          <p:cNvSpPr>
            <a:spLocks noGrp="1"/>
          </p:cNvSpPr>
          <p:nvPr>
            <p:ph type="title"/>
          </p:nvPr>
        </p:nvSpPr>
        <p:spPr/>
        <p:txBody>
          <a:bodyPr/>
          <a:lstStyle/>
          <a:p>
            <a:r>
              <a:rPr lang="en-US" dirty="0"/>
              <a:t>Nonclinical Study Summary App</a:t>
            </a:r>
          </a:p>
        </p:txBody>
      </p:sp>
      <p:sp>
        <p:nvSpPr>
          <p:cNvPr id="3" name="Content Placeholder 2">
            <a:extLst>
              <a:ext uri="{FF2B5EF4-FFF2-40B4-BE49-F238E27FC236}">
                <a16:creationId xmlns:a16="http://schemas.microsoft.com/office/drawing/2014/main" id="{9259DE76-9659-4CEA-A3D4-1FF7A657F1FB}"/>
              </a:ext>
            </a:extLst>
          </p:cNvPr>
          <p:cNvSpPr>
            <a:spLocks noGrp="1"/>
          </p:cNvSpPr>
          <p:nvPr>
            <p:ph idx="1"/>
          </p:nvPr>
        </p:nvSpPr>
        <p:spPr/>
        <p:txBody>
          <a:bodyPr/>
          <a:lstStyle/>
          <a:p>
            <a:pPr lvl="1"/>
            <a:r>
              <a:rPr lang="en-US" sz="2400" dirty="0"/>
              <a:t>Displays visualization summarizing study results:</a:t>
            </a:r>
          </a:p>
          <a:p>
            <a:pPr lvl="1"/>
            <a:endParaRPr lang="en-US" dirty="0"/>
          </a:p>
        </p:txBody>
      </p:sp>
      <p:pic>
        <p:nvPicPr>
          <p:cNvPr id="4" name="Picture 3">
            <a:extLst>
              <a:ext uri="{FF2B5EF4-FFF2-40B4-BE49-F238E27FC236}">
                <a16:creationId xmlns:a16="http://schemas.microsoft.com/office/drawing/2014/main" id="{76A125C6-224B-492A-B99A-AA8B40E2403F}"/>
              </a:ext>
            </a:extLst>
          </p:cNvPr>
          <p:cNvPicPr>
            <a:picLocks noChangeAspect="1"/>
          </p:cNvPicPr>
          <p:nvPr/>
        </p:nvPicPr>
        <p:blipFill>
          <a:blip r:embed="rId2"/>
          <a:stretch>
            <a:fillRect/>
          </a:stretch>
        </p:blipFill>
        <p:spPr>
          <a:xfrm>
            <a:off x="861168" y="1706432"/>
            <a:ext cx="6492254" cy="2885446"/>
          </a:xfrm>
          <a:prstGeom prst="rect">
            <a:avLst/>
          </a:prstGeom>
        </p:spPr>
      </p:pic>
    </p:spTree>
    <p:extLst>
      <p:ext uri="{BB962C8B-B14F-4D97-AF65-F5344CB8AC3E}">
        <p14:creationId xmlns:p14="http://schemas.microsoft.com/office/powerpoint/2010/main" val="246063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1EEB4-DEBB-4AD0-A3C6-AE715420AFFB}"/>
              </a:ext>
            </a:extLst>
          </p:cNvPr>
          <p:cNvSpPr>
            <a:spLocks noGrp="1"/>
          </p:cNvSpPr>
          <p:nvPr>
            <p:ph type="title"/>
          </p:nvPr>
        </p:nvSpPr>
        <p:spPr/>
        <p:txBody>
          <a:bodyPr/>
          <a:lstStyle/>
          <a:p>
            <a:r>
              <a:rPr lang="en-US" dirty="0"/>
              <a:t>Nonclinical Study Summary App</a:t>
            </a:r>
          </a:p>
        </p:txBody>
      </p:sp>
      <p:sp>
        <p:nvSpPr>
          <p:cNvPr id="3" name="Content Placeholder 2">
            <a:extLst>
              <a:ext uri="{FF2B5EF4-FFF2-40B4-BE49-F238E27FC236}">
                <a16:creationId xmlns:a16="http://schemas.microsoft.com/office/drawing/2014/main" id="{9259DE76-9659-4CEA-A3D4-1FF7A657F1FB}"/>
              </a:ext>
            </a:extLst>
          </p:cNvPr>
          <p:cNvSpPr>
            <a:spLocks noGrp="1"/>
          </p:cNvSpPr>
          <p:nvPr>
            <p:ph idx="1"/>
          </p:nvPr>
        </p:nvSpPr>
        <p:spPr/>
        <p:txBody>
          <a:bodyPr/>
          <a:lstStyle/>
          <a:p>
            <a:pPr marL="342900" lvl="1" indent="0">
              <a:buNone/>
            </a:pPr>
            <a:r>
              <a:rPr lang="en-US" sz="2400" dirty="0"/>
              <a:t>Displays exportable tabular summaries of study results:</a:t>
            </a:r>
          </a:p>
          <a:p>
            <a:pPr lvl="1"/>
            <a:endParaRPr lang="en-US" dirty="0"/>
          </a:p>
        </p:txBody>
      </p:sp>
      <p:pic>
        <p:nvPicPr>
          <p:cNvPr id="5" name="Picture 4">
            <a:extLst>
              <a:ext uri="{FF2B5EF4-FFF2-40B4-BE49-F238E27FC236}">
                <a16:creationId xmlns:a16="http://schemas.microsoft.com/office/drawing/2014/main" id="{26C2CB7F-DE83-408F-9B73-F0EE33AA091C}"/>
              </a:ext>
            </a:extLst>
          </p:cNvPr>
          <p:cNvPicPr>
            <a:picLocks noChangeAspect="1"/>
          </p:cNvPicPr>
          <p:nvPr/>
        </p:nvPicPr>
        <p:blipFill>
          <a:blip r:embed="rId2"/>
          <a:stretch>
            <a:fillRect/>
          </a:stretch>
        </p:blipFill>
        <p:spPr>
          <a:xfrm>
            <a:off x="773996" y="1670226"/>
            <a:ext cx="6746481" cy="3051638"/>
          </a:xfrm>
          <a:prstGeom prst="rect">
            <a:avLst/>
          </a:prstGeom>
        </p:spPr>
      </p:pic>
    </p:spTree>
    <p:extLst>
      <p:ext uri="{BB962C8B-B14F-4D97-AF65-F5344CB8AC3E}">
        <p14:creationId xmlns:p14="http://schemas.microsoft.com/office/powerpoint/2010/main" val="216148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Regulatory Review</a:t>
            </a:r>
            <a:br>
              <a:rPr lang="en-US" dirty="0"/>
            </a:br>
            <a:endParaRPr lang="en-US" dirty="0"/>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a:bodyPr>
          <a:lstStyle/>
          <a:p>
            <a:pPr marL="0" indent="0">
              <a:buNone/>
            </a:pPr>
            <a:r>
              <a:rPr lang="en-US" sz="2200" u="sng" dirty="0"/>
              <a:t>Software Solutions Developed by OND (leveraging the </a:t>
            </a:r>
            <a:r>
              <a:rPr lang="en-US" sz="2200" u="sng" dirty="0" err="1"/>
              <a:t>sendigR</a:t>
            </a:r>
            <a:r>
              <a:rPr lang="en-US" sz="2200" u="sng" dirty="0"/>
              <a:t> database)</a:t>
            </a:r>
          </a:p>
          <a:p>
            <a:r>
              <a:rPr lang="en-US" sz="2200" dirty="0">
                <a:solidFill>
                  <a:schemeClr val="bg1">
                    <a:lumMod val="65000"/>
                  </a:schemeClr>
                </a:solidFill>
                <a:hlinkClick r:id="rId2">
                  <a:extLst>
                    <a:ext uri="{A12FA001-AC4F-418D-AE19-62706E023703}">
                      <ahyp:hlinkClr xmlns:ahyp="http://schemas.microsoft.com/office/drawing/2018/hyperlinkcolor" val="tx"/>
                    </a:ext>
                  </a:extLst>
                </a:hlinkClick>
              </a:rPr>
              <a:t>Nonclinical Study Summary App</a:t>
            </a:r>
            <a:endParaRPr lang="en-US" sz="2200" dirty="0">
              <a:solidFill>
                <a:schemeClr val="bg1">
                  <a:lumMod val="65000"/>
                </a:schemeClr>
              </a:solidFill>
            </a:endParaRPr>
          </a:p>
          <a:p>
            <a:pPr lvl="1"/>
            <a:r>
              <a:rPr lang="en-US" sz="1900" dirty="0">
                <a:solidFill>
                  <a:schemeClr val="bg1">
                    <a:lumMod val="65000"/>
                  </a:schemeClr>
                </a:solidFill>
              </a:rPr>
              <a:t>Concisely display exposure margins and key findings from several studies within the same drug application (presented at the Spring PT Townhall).</a:t>
            </a:r>
          </a:p>
          <a:p>
            <a:r>
              <a:rPr lang="en-US" sz="2200" dirty="0" err="1"/>
              <a:t>BioCelerate</a:t>
            </a:r>
            <a:r>
              <a:rPr lang="en-US" sz="2200" dirty="0"/>
              <a:t> Cross Study Analysis App (under development)</a:t>
            </a:r>
          </a:p>
          <a:p>
            <a:pPr lvl="1"/>
            <a:r>
              <a:rPr lang="en-US" sz="1900" dirty="0"/>
              <a:t>Normalizes study endpoints for comparison across studies and calculates comparative scores of organ system toxicity based on relevant SEND endpoints.</a:t>
            </a:r>
          </a:p>
        </p:txBody>
      </p:sp>
    </p:spTree>
    <p:extLst>
      <p:ext uri="{BB962C8B-B14F-4D97-AF65-F5344CB8AC3E}">
        <p14:creationId xmlns:p14="http://schemas.microsoft.com/office/powerpoint/2010/main" val="310897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F7D4A-B481-3046-5DF8-FBACD51B8ED0}"/>
              </a:ext>
            </a:extLst>
          </p:cNvPr>
          <p:cNvSpPr>
            <a:spLocks noGrp="1"/>
          </p:cNvSpPr>
          <p:nvPr>
            <p:ph type="title"/>
          </p:nvPr>
        </p:nvSpPr>
        <p:spPr/>
        <p:txBody>
          <a:bodyPr/>
          <a:lstStyle/>
          <a:p>
            <a:r>
              <a:rPr lang="en-US" dirty="0" err="1"/>
              <a:t>BioCelerate</a:t>
            </a:r>
            <a:r>
              <a:rPr lang="en-US" dirty="0"/>
              <a:t> Cross-Study Analysis App</a:t>
            </a:r>
          </a:p>
        </p:txBody>
      </p:sp>
      <p:pic>
        <p:nvPicPr>
          <p:cNvPr id="4" name="Picture 7" descr="Chart, radar chart&#10;&#10;Description automatically generated">
            <a:extLst>
              <a:ext uri="{FF2B5EF4-FFF2-40B4-BE49-F238E27FC236}">
                <a16:creationId xmlns:a16="http://schemas.microsoft.com/office/drawing/2014/main" id="{43117821-C7DD-1A38-215A-C832194B164C}"/>
              </a:ext>
            </a:extLst>
          </p:cNvPr>
          <p:cNvPicPr>
            <a:picLocks noChangeAspect="1"/>
          </p:cNvPicPr>
          <p:nvPr/>
        </p:nvPicPr>
        <p:blipFill>
          <a:blip r:embed="rId2"/>
          <a:stretch>
            <a:fillRect/>
          </a:stretch>
        </p:blipFill>
        <p:spPr>
          <a:xfrm>
            <a:off x="1331522" y="1185832"/>
            <a:ext cx="5902035" cy="3526993"/>
          </a:xfrm>
          <a:prstGeom prst="rect">
            <a:avLst/>
          </a:prstGeom>
        </p:spPr>
      </p:pic>
      <p:sp>
        <p:nvSpPr>
          <p:cNvPr id="5" name="TextBox 4">
            <a:extLst>
              <a:ext uri="{FF2B5EF4-FFF2-40B4-BE49-F238E27FC236}">
                <a16:creationId xmlns:a16="http://schemas.microsoft.com/office/drawing/2014/main" id="{80330D68-72B8-4D8B-EAE5-083B5BA22884}"/>
              </a:ext>
            </a:extLst>
          </p:cNvPr>
          <p:cNvSpPr txBox="1"/>
          <p:nvPr/>
        </p:nvSpPr>
        <p:spPr>
          <a:xfrm>
            <a:off x="6370032" y="3144652"/>
            <a:ext cx="1442446" cy="715581"/>
          </a:xfrm>
          <a:prstGeom prst="rect">
            <a:avLst/>
          </a:prstGeom>
          <a:noFill/>
        </p:spPr>
        <p:txBody>
          <a:bodyPr wrap="none" rtlCol="0">
            <a:spAutoFit/>
          </a:bodyPr>
          <a:lstStyle/>
          <a:p>
            <a:r>
              <a:rPr lang="en-US" sz="1350" dirty="0"/>
              <a:t>1 weak signal</a:t>
            </a:r>
          </a:p>
          <a:p>
            <a:r>
              <a:rPr lang="en-US" sz="1350" dirty="0"/>
              <a:t>2 moderate signal</a:t>
            </a:r>
          </a:p>
          <a:p>
            <a:r>
              <a:rPr lang="en-US" sz="1350" dirty="0"/>
              <a:t>3 strong signal</a:t>
            </a:r>
          </a:p>
        </p:txBody>
      </p:sp>
    </p:spTree>
    <p:extLst>
      <p:ext uri="{BB962C8B-B14F-4D97-AF65-F5344CB8AC3E}">
        <p14:creationId xmlns:p14="http://schemas.microsoft.com/office/powerpoint/2010/main" val="2565739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F7D4A-B481-3046-5DF8-FBACD51B8ED0}"/>
              </a:ext>
            </a:extLst>
          </p:cNvPr>
          <p:cNvSpPr>
            <a:spLocks noGrp="1"/>
          </p:cNvSpPr>
          <p:nvPr>
            <p:ph type="title"/>
          </p:nvPr>
        </p:nvSpPr>
        <p:spPr/>
        <p:txBody>
          <a:bodyPr/>
          <a:lstStyle/>
          <a:p>
            <a:r>
              <a:rPr lang="en-US" dirty="0" err="1"/>
              <a:t>BioCelerate</a:t>
            </a:r>
            <a:r>
              <a:rPr lang="en-US" dirty="0"/>
              <a:t> Cross-Study Analysis App</a:t>
            </a:r>
          </a:p>
        </p:txBody>
      </p:sp>
      <p:pic>
        <p:nvPicPr>
          <p:cNvPr id="3" name="Picture 4" descr="Chart, radar chart&#10;&#10;Description automatically generated">
            <a:extLst>
              <a:ext uri="{FF2B5EF4-FFF2-40B4-BE49-F238E27FC236}">
                <a16:creationId xmlns:a16="http://schemas.microsoft.com/office/drawing/2014/main" id="{9678B665-9190-0D71-4F24-576AB93B1204}"/>
              </a:ext>
            </a:extLst>
          </p:cNvPr>
          <p:cNvPicPr>
            <a:picLocks noChangeAspect="1"/>
          </p:cNvPicPr>
          <p:nvPr/>
        </p:nvPicPr>
        <p:blipFill>
          <a:blip r:embed="rId2"/>
          <a:stretch>
            <a:fillRect/>
          </a:stretch>
        </p:blipFill>
        <p:spPr>
          <a:xfrm>
            <a:off x="1730023" y="1112557"/>
            <a:ext cx="5881511" cy="3405220"/>
          </a:xfrm>
          <a:prstGeom prst="rect">
            <a:avLst/>
          </a:prstGeom>
        </p:spPr>
      </p:pic>
    </p:spTree>
    <p:extLst>
      <p:ext uri="{BB962C8B-B14F-4D97-AF65-F5344CB8AC3E}">
        <p14:creationId xmlns:p14="http://schemas.microsoft.com/office/powerpoint/2010/main" val="1230903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F7D4A-B481-3046-5DF8-FBACD51B8ED0}"/>
              </a:ext>
            </a:extLst>
          </p:cNvPr>
          <p:cNvSpPr>
            <a:spLocks noGrp="1"/>
          </p:cNvSpPr>
          <p:nvPr>
            <p:ph type="title"/>
          </p:nvPr>
        </p:nvSpPr>
        <p:spPr/>
        <p:txBody>
          <a:bodyPr/>
          <a:lstStyle/>
          <a:p>
            <a:r>
              <a:rPr lang="en-US" dirty="0" err="1"/>
              <a:t>BioCelerate</a:t>
            </a:r>
            <a:r>
              <a:rPr lang="en-US" dirty="0"/>
              <a:t> Cross-Study Analysis App</a:t>
            </a:r>
          </a:p>
        </p:txBody>
      </p:sp>
      <p:pic>
        <p:nvPicPr>
          <p:cNvPr id="6" name="Picture 3" descr="Chart, scatter chart&#10;&#10;Description automatically generated">
            <a:extLst>
              <a:ext uri="{FF2B5EF4-FFF2-40B4-BE49-F238E27FC236}">
                <a16:creationId xmlns:a16="http://schemas.microsoft.com/office/drawing/2014/main" id="{FB476C74-89A2-5991-3269-C9C8166B749B}"/>
              </a:ext>
            </a:extLst>
          </p:cNvPr>
          <p:cNvPicPr>
            <a:picLocks noGrp="1" noChangeAspect="1"/>
          </p:cNvPicPr>
          <p:nvPr>
            <p:ph idx="1"/>
          </p:nvPr>
        </p:nvPicPr>
        <p:blipFill>
          <a:blip r:embed="rId2"/>
          <a:stretch>
            <a:fillRect/>
          </a:stretch>
        </p:blipFill>
        <p:spPr>
          <a:xfrm>
            <a:off x="541263" y="1190625"/>
            <a:ext cx="8074174" cy="3530600"/>
          </a:xfrm>
          <a:prstGeom prst="rect">
            <a:avLst/>
          </a:prstGeom>
        </p:spPr>
      </p:pic>
    </p:spTree>
    <p:extLst>
      <p:ext uri="{BB962C8B-B14F-4D97-AF65-F5344CB8AC3E}">
        <p14:creationId xmlns:p14="http://schemas.microsoft.com/office/powerpoint/2010/main" val="907874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0ECA-D7CF-E388-9588-223BFE5C19C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7DFEA34-D8F8-F4EF-6854-29D907EF81B2}"/>
              </a:ext>
            </a:extLst>
          </p:cNvPr>
          <p:cNvSpPr>
            <a:spLocks noGrp="1"/>
          </p:cNvSpPr>
          <p:nvPr>
            <p:ph idx="1"/>
          </p:nvPr>
        </p:nvSpPr>
        <p:spPr/>
        <p:txBody>
          <a:bodyPr>
            <a:normAutofit lnSpcReduction="10000"/>
          </a:bodyPr>
          <a:lstStyle/>
          <a:p>
            <a:r>
              <a:rPr lang="en-US" dirty="0"/>
              <a:t>Background</a:t>
            </a:r>
          </a:p>
          <a:p>
            <a:pPr lvl="1"/>
            <a:r>
              <a:rPr lang="en-US" dirty="0"/>
              <a:t>SEND Data</a:t>
            </a:r>
          </a:p>
          <a:p>
            <a:pPr lvl="1"/>
            <a:r>
              <a:rPr lang="en-US" dirty="0"/>
              <a:t>PHUSE and </a:t>
            </a:r>
            <a:r>
              <a:rPr lang="en-US" dirty="0" err="1"/>
              <a:t>BioCelerate</a:t>
            </a:r>
            <a:r>
              <a:rPr lang="en-US" dirty="0"/>
              <a:t> Collaborations</a:t>
            </a:r>
          </a:p>
          <a:p>
            <a:pPr lvl="2"/>
            <a:r>
              <a:rPr lang="en-US" dirty="0"/>
              <a:t>Proof-of-Concept Projects</a:t>
            </a:r>
          </a:p>
          <a:p>
            <a:pPr lvl="2"/>
            <a:r>
              <a:rPr lang="en-US" dirty="0"/>
              <a:t>Cross Study Analysis Publications</a:t>
            </a:r>
          </a:p>
          <a:p>
            <a:pPr lvl="2"/>
            <a:r>
              <a:rPr lang="en-US" dirty="0" err="1"/>
              <a:t>sendigR</a:t>
            </a:r>
            <a:r>
              <a:rPr lang="en-US" dirty="0"/>
              <a:t> Database</a:t>
            </a:r>
          </a:p>
          <a:p>
            <a:r>
              <a:rPr lang="en-US" dirty="0"/>
              <a:t>Applications of SEND Data to Support:</a:t>
            </a:r>
          </a:p>
          <a:p>
            <a:pPr lvl="1"/>
            <a:r>
              <a:rPr lang="en-US" dirty="0"/>
              <a:t>Regulatory Review</a:t>
            </a:r>
          </a:p>
          <a:p>
            <a:pPr lvl="1"/>
            <a:r>
              <a:rPr lang="en-US" dirty="0"/>
              <a:t>Knowledge Management</a:t>
            </a:r>
          </a:p>
          <a:p>
            <a:pPr lvl="1"/>
            <a:r>
              <a:rPr lang="en-US" dirty="0"/>
              <a:t>Data-Driven Policy Development</a:t>
            </a:r>
          </a:p>
        </p:txBody>
      </p:sp>
    </p:spTree>
    <p:extLst>
      <p:ext uri="{BB962C8B-B14F-4D97-AF65-F5344CB8AC3E}">
        <p14:creationId xmlns:p14="http://schemas.microsoft.com/office/powerpoint/2010/main" val="2698786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Regulatory Review</a:t>
            </a:r>
            <a:br>
              <a:rPr lang="en-US" dirty="0"/>
            </a:br>
            <a:endParaRPr lang="en-US" dirty="0"/>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lnSpcReduction="10000"/>
          </a:bodyPr>
          <a:lstStyle/>
          <a:p>
            <a:pPr marL="0" indent="0">
              <a:buNone/>
            </a:pPr>
            <a:r>
              <a:rPr lang="en-US" sz="2200" u="sng" dirty="0"/>
              <a:t>Software Solutions Developed by OND (leveraging the </a:t>
            </a:r>
            <a:r>
              <a:rPr lang="en-US" sz="2200" u="sng" dirty="0" err="1"/>
              <a:t>sendigR</a:t>
            </a:r>
            <a:r>
              <a:rPr lang="en-US" sz="2200" u="sng" dirty="0"/>
              <a:t> database)</a:t>
            </a:r>
          </a:p>
          <a:p>
            <a:r>
              <a:rPr lang="en-US" sz="2200" dirty="0">
                <a:solidFill>
                  <a:schemeClr val="bg1">
                    <a:lumMod val="65000"/>
                  </a:schemeClr>
                </a:solidFill>
                <a:hlinkClick r:id="rId2">
                  <a:extLst>
                    <a:ext uri="{A12FA001-AC4F-418D-AE19-62706E023703}">
                      <ahyp:hlinkClr xmlns:ahyp="http://schemas.microsoft.com/office/drawing/2018/hyperlinkcolor" val="tx"/>
                    </a:ext>
                  </a:extLst>
                </a:hlinkClick>
              </a:rPr>
              <a:t>Nonclinical Study Summary App</a:t>
            </a:r>
            <a:endParaRPr lang="en-US" sz="2200" dirty="0">
              <a:solidFill>
                <a:schemeClr val="bg1">
                  <a:lumMod val="65000"/>
                </a:schemeClr>
              </a:solidFill>
            </a:endParaRPr>
          </a:p>
          <a:p>
            <a:pPr lvl="1"/>
            <a:r>
              <a:rPr lang="en-US" sz="1900" dirty="0">
                <a:solidFill>
                  <a:schemeClr val="bg1">
                    <a:lumMod val="65000"/>
                  </a:schemeClr>
                </a:solidFill>
              </a:rPr>
              <a:t>Concisely display exposure margins and key findings from several studies within the same drug application (presented at the Spring PT Townhall).</a:t>
            </a:r>
          </a:p>
          <a:p>
            <a:r>
              <a:rPr lang="en-US" sz="2200" dirty="0" err="1">
                <a:solidFill>
                  <a:schemeClr val="bg1">
                    <a:lumMod val="65000"/>
                  </a:schemeClr>
                </a:solidFill>
              </a:rPr>
              <a:t>BioCelerate</a:t>
            </a:r>
            <a:r>
              <a:rPr lang="en-US" sz="2200" dirty="0">
                <a:solidFill>
                  <a:schemeClr val="bg1">
                    <a:lumMod val="65000"/>
                  </a:schemeClr>
                </a:solidFill>
              </a:rPr>
              <a:t> Cross Study Analysis App (under development)</a:t>
            </a:r>
          </a:p>
          <a:p>
            <a:pPr lvl="1"/>
            <a:r>
              <a:rPr lang="en-US" sz="1900" dirty="0">
                <a:solidFill>
                  <a:schemeClr val="bg1">
                    <a:lumMod val="65000"/>
                  </a:schemeClr>
                </a:solidFill>
              </a:rPr>
              <a:t>Normalizes study endpoints for comparison across studies and calculates comparative scores of organ system toxicity based on relevant SEND endpoints.</a:t>
            </a:r>
          </a:p>
          <a:p>
            <a:r>
              <a:rPr lang="en-US" sz="2200" dirty="0"/>
              <a:t>Bayesian Toxicology App (under development)</a:t>
            </a:r>
          </a:p>
          <a:p>
            <a:pPr lvl="1"/>
            <a:r>
              <a:rPr lang="en-US" sz="1900" dirty="0"/>
              <a:t>Leverages historical control data and Bayesian inference to estimate the probability that increased incidence of a </a:t>
            </a:r>
            <a:r>
              <a:rPr lang="en-US" sz="1900" dirty="0" err="1"/>
              <a:t>histopath</a:t>
            </a:r>
            <a:r>
              <a:rPr lang="en-US" sz="1900" dirty="0"/>
              <a:t> finding is treatment-related.</a:t>
            </a:r>
          </a:p>
        </p:txBody>
      </p:sp>
    </p:spTree>
    <p:extLst>
      <p:ext uri="{BB962C8B-B14F-4D97-AF65-F5344CB8AC3E}">
        <p14:creationId xmlns:p14="http://schemas.microsoft.com/office/powerpoint/2010/main" val="1886826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315" y="96440"/>
            <a:ext cx="6336506" cy="1039416"/>
          </a:xfrm>
        </p:spPr>
        <p:txBody>
          <a:bodyPr>
            <a:normAutofit/>
          </a:bodyPr>
          <a:lstStyle/>
          <a:p>
            <a:pPr algn="ctr"/>
            <a:r>
              <a:rPr lang="en-US" sz="3000" dirty="0">
                <a:latin typeface="Helvetica Neue" charset="0"/>
                <a:ea typeface="Helvetica Neue" charset="0"/>
                <a:cs typeface="Helvetica Neue" charset="0"/>
              </a:rPr>
              <a:t>How to Integrate Historical Control Animal Information?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314" y="1364457"/>
            <a:ext cx="5178500" cy="3277076"/>
          </a:xfrm>
          <a:prstGeom prst="rect">
            <a:avLst/>
          </a:prstGeom>
        </p:spPr>
      </p:pic>
    </p:spTree>
    <p:extLst>
      <p:ext uri="{BB962C8B-B14F-4D97-AF65-F5344CB8AC3E}">
        <p14:creationId xmlns:p14="http://schemas.microsoft.com/office/powerpoint/2010/main" val="140322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000" dirty="0">
                <a:latin typeface="Helvetica Neue" charset="0"/>
                <a:ea typeface="Helvetica Neue" charset="0"/>
                <a:cs typeface="Helvetica Neue" charset="0"/>
              </a:rPr>
              <a:t>BayesianTox Shiny App</a:t>
            </a:r>
          </a:p>
        </p:txBody>
      </p:sp>
      <p:pic>
        <p:nvPicPr>
          <p:cNvPr id="6" name="Content Placeholder 5" descr="Table&#10;&#10;Description automatically generated">
            <a:extLst>
              <a:ext uri="{FF2B5EF4-FFF2-40B4-BE49-F238E27FC236}">
                <a16:creationId xmlns:a16="http://schemas.microsoft.com/office/drawing/2014/main" id="{EA2A083F-3D65-4F74-9C8E-0E2791F6EBBF}"/>
              </a:ext>
            </a:extLst>
          </p:cNvPr>
          <p:cNvPicPr>
            <a:picLocks noGrp="1" noChangeAspect="1"/>
          </p:cNvPicPr>
          <p:nvPr>
            <p:ph idx="1"/>
          </p:nvPr>
        </p:nvPicPr>
        <p:blipFill>
          <a:blip r:embed="rId3"/>
          <a:stretch>
            <a:fillRect/>
          </a:stretch>
        </p:blipFill>
        <p:spPr>
          <a:xfrm>
            <a:off x="1298089" y="1190625"/>
            <a:ext cx="6560919" cy="3531394"/>
          </a:xfrm>
        </p:spPr>
      </p:pic>
    </p:spTree>
    <p:extLst>
      <p:ext uri="{BB962C8B-B14F-4D97-AF65-F5344CB8AC3E}">
        <p14:creationId xmlns:p14="http://schemas.microsoft.com/office/powerpoint/2010/main" val="1995231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000" dirty="0">
                <a:latin typeface="Helvetica Neue" charset="0"/>
                <a:ea typeface="Helvetica Neue" charset="0"/>
                <a:cs typeface="Helvetica Neue" charset="0"/>
              </a:rPr>
              <a:t>BayesianTox Shiny App</a:t>
            </a:r>
          </a:p>
        </p:txBody>
      </p:sp>
      <p:pic>
        <p:nvPicPr>
          <p:cNvPr id="6" name="Content Placeholder 5" descr="Table&#10;&#10;Description automatically generated">
            <a:extLst>
              <a:ext uri="{FF2B5EF4-FFF2-40B4-BE49-F238E27FC236}">
                <a16:creationId xmlns:a16="http://schemas.microsoft.com/office/drawing/2014/main" id="{B4F87E46-6249-4E64-AF7A-E8FBC572C62D}"/>
              </a:ext>
            </a:extLst>
          </p:cNvPr>
          <p:cNvPicPr>
            <a:picLocks noGrp="1" noChangeAspect="1"/>
          </p:cNvPicPr>
          <p:nvPr>
            <p:ph idx="1"/>
          </p:nvPr>
        </p:nvPicPr>
        <p:blipFill>
          <a:blip r:embed="rId3"/>
          <a:stretch>
            <a:fillRect/>
          </a:stretch>
        </p:blipFill>
        <p:spPr>
          <a:xfrm>
            <a:off x="1298089" y="1190625"/>
            <a:ext cx="6560919" cy="3531394"/>
          </a:xfrm>
        </p:spPr>
      </p:pic>
      <p:sp>
        <p:nvSpPr>
          <p:cNvPr id="13" name="Rectangle 12">
            <a:extLst>
              <a:ext uri="{FF2B5EF4-FFF2-40B4-BE49-F238E27FC236}">
                <a16:creationId xmlns:a16="http://schemas.microsoft.com/office/drawing/2014/main" id="{51B771BC-DF31-491B-B147-8AACFE83380C}"/>
              </a:ext>
            </a:extLst>
          </p:cNvPr>
          <p:cNvSpPr/>
          <p:nvPr/>
        </p:nvSpPr>
        <p:spPr>
          <a:xfrm>
            <a:off x="2978115" y="2451451"/>
            <a:ext cx="1523158" cy="26522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99E4C532-B725-4866-9B81-F45CAC2AD6FA}"/>
              </a:ext>
            </a:extLst>
          </p:cNvPr>
          <p:cNvSpPr/>
          <p:nvPr/>
        </p:nvSpPr>
        <p:spPr>
          <a:xfrm>
            <a:off x="1410121" y="3868519"/>
            <a:ext cx="6311760" cy="18250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7090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000" dirty="0">
                <a:latin typeface="Helvetica Neue" charset="0"/>
                <a:ea typeface="Helvetica Neue" charset="0"/>
                <a:cs typeface="Helvetica Neue" charset="0"/>
              </a:rPr>
              <a:t>BayesianTox Shiny App</a:t>
            </a:r>
          </a:p>
        </p:txBody>
      </p:sp>
      <p:pic>
        <p:nvPicPr>
          <p:cNvPr id="6" name="Content Placeholder 5" descr="Table&#10;&#10;Description automatically generated">
            <a:extLst>
              <a:ext uri="{FF2B5EF4-FFF2-40B4-BE49-F238E27FC236}">
                <a16:creationId xmlns:a16="http://schemas.microsoft.com/office/drawing/2014/main" id="{633C0F3A-F99D-43D0-BF3E-F166256BCE91}"/>
              </a:ext>
            </a:extLst>
          </p:cNvPr>
          <p:cNvPicPr>
            <a:picLocks noGrp="1" noChangeAspect="1"/>
          </p:cNvPicPr>
          <p:nvPr>
            <p:ph idx="1"/>
          </p:nvPr>
        </p:nvPicPr>
        <p:blipFill>
          <a:blip r:embed="rId3"/>
          <a:stretch>
            <a:fillRect/>
          </a:stretch>
        </p:blipFill>
        <p:spPr>
          <a:xfrm>
            <a:off x="1298089" y="1190625"/>
            <a:ext cx="6560919" cy="3531394"/>
          </a:xfrm>
        </p:spPr>
      </p:pic>
      <p:sp>
        <p:nvSpPr>
          <p:cNvPr id="7" name="Rectangle 6">
            <a:extLst>
              <a:ext uri="{FF2B5EF4-FFF2-40B4-BE49-F238E27FC236}">
                <a16:creationId xmlns:a16="http://schemas.microsoft.com/office/drawing/2014/main" id="{0D552CFC-C6D3-417B-BD7A-AC20CE9355C4}"/>
              </a:ext>
            </a:extLst>
          </p:cNvPr>
          <p:cNvSpPr/>
          <p:nvPr/>
        </p:nvSpPr>
        <p:spPr>
          <a:xfrm>
            <a:off x="2978115" y="2451451"/>
            <a:ext cx="1523158" cy="26522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44B53B98-A3E1-4263-8847-D9FDBBAB88EC}"/>
              </a:ext>
            </a:extLst>
          </p:cNvPr>
          <p:cNvSpPr/>
          <p:nvPr/>
        </p:nvSpPr>
        <p:spPr>
          <a:xfrm>
            <a:off x="1410121" y="3868519"/>
            <a:ext cx="6311760" cy="18250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79222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Knowledge Management</a:t>
            </a:r>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a:bodyPr>
          <a:lstStyle/>
          <a:p>
            <a:r>
              <a:rPr lang="en-US" sz="2400" dirty="0">
                <a:hlinkClick r:id="rId2"/>
              </a:rPr>
              <a:t>Nonclinical Study Summary App</a:t>
            </a:r>
            <a:endParaRPr lang="en-US" sz="2400" dirty="0"/>
          </a:p>
          <a:p>
            <a:pPr lvl="1"/>
            <a:r>
              <a:rPr lang="en-US" dirty="0"/>
              <a:t>Reviewers’ study interpretations, i.e. NOAEL, key findings, and safety margins based on clinical dosing will be stored for future reference.</a:t>
            </a:r>
          </a:p>
        </p:txBody>
      </p:sp>
    </p:spTree>
    <p:extLst>
      <p:ext uri="{BB962C8B-B14F-4D97-AF65-F5344CB8AC3E}">
        <p14:creationId xmlns:p14="http://schemas.microsoft.com/office/powerpoint/2010/main" val="122866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Knowledge Management</a:t>
            </a:r>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a:bodyPr>
          <a:lstStyle/>
          <a:p>
            <a:r>
              <a:rPr lang="en-US" sz="2400" dirty="0">
                <a:solidFill>
                  <a:schemeClr val="bg1">
                    <a:lumMod val="65000"/>
                  </a:schemeClr>
                </a:solidFill>
                <a:hlinkClick r:id="rId2">
                  <a:extLst>
                    <a:ext uri="{A12FA001-AC4F-418D-AE19-62706E023703}">
                      <ahyp:hlinkClr xmlns:ahyp="http://schemas.microsoft.com/office/drawing/2018/hyperlinkcolor" val="tx"/>
                    </a:ext>
                  </a:extLst>
                </a:hlinkClick>
              </a:rPr>
              <a:t>Nonclinical Study Summary App</a:t>
            </a:r>
            <a:endParaRPr lang="en-US" sz="2400" dirty="0">
              <a:solidFill>
                <a:schemeClr val="bg1">
                  <a:lumMod val="65000"/>
                </a:schemeClr>
              </a:solidFill>
            </a:endParaRPr>
          </a:p>
          <a:p>
            <a:pPr lvl="1"/>
            <a:r>
              <a:rPr lang="en-US" dirty="0">
                <a:solidFill>
                  <a:schemeClr val="bg1">
                    <a:lumMod val="65000"/>
                  </a:schemeClr>
                </a:solidFill>
              </a:rPr>
              <a:t>Reviewers’ study interpretations, i.e. NOAEL, key findings, and safety margins based on clinical dosing will be stored for future reference.</a:t>
            </a:r>
          </a:p>
          <a:p>
            <a:r>
              <a:rPr lang="en-US" dirty="0"/>
              <a:t>Predictive Modeling Projects</a:t>
            </a:r>
          </a:p>
          <a:p>
            <a:pPr lvl="1"/>
            <a:r>
              <a:rPr lang="en-US" dirty="0"/>
              <a:t>Proof-of-Concept: Modeling Relationship between Clinical Pathology Endpoints and Histopathological Signs of Hepatotoxicity</a:t>
            </a:r>
          </a:p>
        </p:txBody>
      </p:sp>
    </p:spTree>
    <p:extLst>
      <p:ext uri="{BB962C8B-B14F-4D97-AF65-F5344CB8AC3E}">
        <p14:creationId xmlns:p14="http://schemas.microsoft.com/office/powerpoint/2010/main" val="3215264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000" dirty="0">
                <a:latin typeface="Helvetica Neue" charset="0"/>
                <a:ea typeface="Helvetica Neue" charset="0"/>
                <a:cs typeface="Helvetica Neue" charset="0"/>
              </a:rPr>
              <a:t>Modeling Relationship between Clinical Pathology Endpoints and Histopathological Signs of Hepatoxicity</a:t>
            </a:r>
          </a:p>
        </p:txBody>
      </p:sp>
      <p:pic>
        <p:nvPicPr>
          <p:cNvPr id="1026" name="Picture 2">
            <a:extLst>
              <a:ext uri="{FF2B5EF4-FFF2-40B4-BE49-F238E27FC236}">
                <a16:creationId xmlns:a16="http://schemas.microsoft.com/office/drawing/2014/main" id="{D4B79087-D973-8030-6C25-BA6D5C731F3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3850" y="1745029"/>
            <a:ext cx="8509000" cy="2421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481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000" dirty="0">
                <a:latin typeface="Helvetica Neue" charset="0"/>
                <a:ea typeface="Helvetica Neue" charset="0"/>
                <a:cs typeface="Helvetica Neue" charset="0"/>
              </a:rPr>
              <a:t>Predictive Model Performance</a:t>
            </a:r>
          </a:p>
        </p:txBody>
      </p:sp>
      <p:pic>
        <p:nvPicPr>
          <p:cNvPr id="4" name="Picture 3">
            <a:extLst>
              <a:ext uri="{FF2B5EF4-FFF2-40B4-BE49-F238E27FC236}">
                <a16:creationId xmlns:a16="http://schemas.microsoft.com/office/drawing/2014/main" id="{4B88462E-1F16-446F-5188-9FE69BA9DAA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269" y="1160444"/>
            <a:ext cx="5624074" cy="3362673"/>
          </a:xfrm>
          <a:prstGeom prst="rect">
            <a:avLst/>
          </a:prstGeom>
          <a:noFill/>
        </p:spPr>
      </p:pic>
      <p:sp>
        <p:nvSpPr>
          <p:cNvPr id="5" name="TextBox 4">
            <a:extLst>
              <a:ext uri="{FF2B5EF4-FFF2-40B4-BE49-F238E27FC236}">
                <a16:creationId xmlns:a16="http://schemas.microsoft.com/office/drawing/2014/main" id="{94B50F7A-334E-CF6E-B51A-AC865BC00737}"/>
              </a:ext>
            </a:extLst>
          </p:cNvPr>
          <p:cNvSpPr txBox="1"/>
          <p:nvPr/>
        </p:nvSpPr>
        <p:spPr>
          <a:xfrm>
            <a:off x="5116530" y="2095925"/>
            <a:ext cx="3906749" cy="1338828"/>
          </a:xfrm>
          <a:prstGeom prst="rect">
            <a:avLst/>
          </a:prstGeom>
          <a:noFill/>
        </p:spPr>
        <p:txBody>
          <a:bodyPr wrap="square" rtlCol="0">
            <a:spAutoFit/>
          </a:bodyPr>
          <a:lstStyle/>
          <a:p>
            <a:pPr marL="257175" indent="-257175">
              <a:buAutoNum type="alphaUcParenBoth"/>
            </a:pPr>
            <a:r>
              <a:rPr lang="en-US" sz="1350" dirty="0">
                <a:latin typeface="Times New Roman" panose="02020603050405020304" pitchFamily="18" charset="0"/>
                <a:ea typeface="MS Mincho" panose="02020609040205080304" pitchFamily="49" charset="-128"/>
              </a:rPr>
              <a:t>Predictive performance of models for each liver disease phenotypes.</a:t>
            </a:r>
          </a:p>
          <a:p>
            <a:endParaRPr lang="en-US" sz="1350" dirty="0">
              <a:latin typeface="Times New Roman" panose="02020603050405020304" pitchFamily="18" charset="0"/>
              <a:ea typeface="MS Mincho" panose="02020609040205080304" pitchFamily="49" charset="-128"/>
            </a:endParaRPr>
          </a:p>
          <a:p>
            <a:pPr marL="257175" indent="-257175">
              <a:buAutoNum type="alphaUcParenBoth"/>
            </a:pPr>
            <a:r>
              <a:rPr lang="en-US" sz="1350" dirty="0">
                <a:latin typeface="Times New Roman" panose="02020603050405020304" pitchFamily="18" charset="0"/>
                <a:ea typeface="MS Mincho" panose="02020609040205080304" pitchFamily="49" charset="-128"/>
              </a:rPr>
              <a:t>Histogram of probability of phenotype for disease negative (blue) and disease positive (red) rats.</a:t>
            </a:r>
            <a:endParaRPr lang="en-US" sz="1350" b="1" dirty="0">
              <a:latin typeface="Times New Roman" panose="02020603050405020304" pitchFamily="18" charset="0"/>
              <a:ea typeface="MS Mincho" panose="02020609040205080304" pitchFamily="49" charset="-128"/>
            </a:endParaRPr>
          </a:p>
          <a:p>
            <a:endParaRPr lang="en-US" sz="1350" dirty="0"/>
          </a:p>
        </p:txBody>
      </p:sp>
    </p:spTree>
    <p:extLst>
      <p:ext uri="{BB962C8B-B14F-4D97-AF65-F5344CB8AC3E}">
        <p14:creationId xmlns:p14="http://schemas.microsoft.com/office/powerpoint/2010/main" val="237542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000" dirty="0">
                <a:latin typeface="Helvetica Neue" charset="0"/>
                <a:ea typeface="Helvetica Neue" charset="0"/>
                <a:cs typeface="Helvetica Neue" charset="0"/>
              </a:rPr>
              <a:t>Gini Importance Score for Random Forest Models</a:t>
            </a:r>
          </a:p>
        </p:txBody>
      </p:sp>
      <p:pic>
        <p:nvPicPr>
          <p:cNvPr id="4" name="Picture 3">
            <a:extLst>
              <a:ext uri="{FF2B5EF4-FFF2-40B4-BE49-F238E27FC236}">
                <a16:creationId xmlns:a16="http://schemas.microsoft.com/office/drawing/2014/main" id="{691D8165-44EA-37C0-6DEC-0958927D1F2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929" y="699733"/>
            <a:ext cx="4132564" cy="4341374"/>
          </a:xfrm>
          <a:prstGeom prst="rect">
            <a:avLst/>
          </a:prstGeom>
          <a:noFill/>
          <a:ln>
            <a:noFill/>
          </a:ln>
        </p:spPr>
      </p:pic>
      <p:sp>
        <p:nvSpPr>
          <p:cNvPr id="5" name="TextBox 4">
            <a:extLst>
              <a:ext uri="{FF2B5EF4-FFF2-40B4-BE49-F238E27FC236}">
                <a16:creationId xmlns:a16="http://schemas.microsoft.com/office/drawing/2014/main" id="{6C3998A3-8A5F-DD3C-3BAD-4B28BFF72566}"/>
              </a:ext>
            </a:extLst>
          </p:cNvPr>
          <p:cNvSpPr txBox="1"/>
          <p:nvPr/>
        </p:nvSpPr>
        <p:spPr>
          <a:xfrm>
            <a:off x="4481623" y="1483242"/>
            <a:ext cx="4584449" cy="2585323"/>
          </a:xfrm>
          <a:prstGeom prst="rect">
            <a:avLst/>
          </a:prstGeom>
          <a:noFill/>
        </p:spPr>
        <p:txBody>
          <a:bodyPr wrap="square" rtlCol="0">
            <a:spAutoFit/>
          </a:bodyPr>
          <a:lstStyle/>
          <a:p>
            <a:pPr marL="214313" indent="-214313">
              <a:buFont typeface="Arial" panose="020B0604020202020204" pitchFamily="34" charset="0"/>
              <a:buChar char="•"/>
            </a:pPr>
            <a:r>
              <a:rPr lang="en-GB" sz="1350" dirty="0">
                <a:latin typeface="Times New Roman" panose="02020603050405020304" pitchFamily="18" charset="0"/>
                <a:ea typeface="MS Mincho" panose="02020609040205080304" pitchFamily="49" charset="-128"/>
              </a:rPr>
              <a:t>In necrosis and cholestasis, protein levels alanine aminotransferase (ALT) contributed to the model along with tests that suggest anaemia i.e., red blood cells (RBC) and white blood cells (WBC).</a:t>
            </a:r>
          </a:p>
          <a:p>
            <a:pPr marL="214313" indent="-214313">
              <a:buFont typeface="Arial" panose="020B0604020202020204" pitchFamily="34" charset="0"/>
              <a:buChar char="•"/>
            </a:pPr>
            <a:endParaRPr lang="en-GB" sz="1350" dirty="0">
              <a:latin typeface="Times New Roman" panose="02020603050405020304" pitchFamily="18" charset="0"/>
              <a:ea typeface="MS Mincho" panose="02020609040205080304" pitchFamily="49" charset="-128"/>
            </a:endParaRPr>
          </a:p>
          <a:p>
            <a:pPr marL="214313" indent="-214313">
              <a:buFont typeface="Arial" panose="020B0604020202020204" pitchFamily="34" charset="0"/>
              <a:buChar char="•"/>
            </a:pPr>
            <a:r>
              <a:rPr lang="en-GB" sz="1350" dirty="0">
                <a:latin typeface="Times New Roman" panose="02020603050405020304" pitchFamily="18" charset="0"/>
                <a:ea typeface="MS Mincho" panose="02020609040205080304" pitchFamily="49" charset="-128"/>
              </a:rPr>
              <a:t>The most contributory tests to the steatosis model consisted mostly of those describing changes in body weight (BWDIFF_NORM and BWINTERCEPT_NORM) likely due to the increase in liver size seen in fatty livers. </a:t>
            </a:r>
          </a:p>
          <a:p>
            <a:pPr marL="214313" indent="-214313">
              <a:buFont typeface="Arial" panose="020B0604020202020204" pitchFamily="34" charset="0"/>
              <a:buChar char="•"/>
            </a:pPr>
            <a:endParaRPr lang="en-GB" sz="1350" dirty="0">
              <a:latin typeface="Times New Roman" panose="02020603050405020304" pitchFamily="18" charset="0"/>
              <a:ea typeface="MS Mincho" panose="02020609040205080304" pitchFamily="49" charset="-128"/>
            </a:endParaRPr>
          </a:p>
          <a:p>
            <a:pPr marL="214313" indent="-214313">
              <a:buFont typeface="Arial" panose="020B0604020202020204" pitchFamily="34" charset="0"/>
              <a:buChar char="•"/>
            </a:pPr>
            <a:r>
              <a:rPr lang="en-GB" sz="1350" dirty="0">
                <a:latin typeface="Times New Roman" panose="02020603050405020304" pitchFamily="18" charset="0"/>
                <a:ea typeface="MS Mincho" panose="02020609040205080304" pitchFamily="49" charset="-128"/>
              </a:rPr>
              <a:t>Additionally, as seen in the z-score profiles, the specific gravity of urine was also seen.). </a:t>
            </a:r>
            <a:endParaRPr lang="en-US" sz="1350" dirty="0"/>
          </a:p>
        </p:txBody>
      </p:sp>
    </p:spTree>
    <p:extLst>
      <p:ext uri="{BB962C8B-B14F-4D97-AF65-F5344CB8AC3E}">
        <p14:creationId xmlns:p14="http://schemas.microsoft.com/office/powerpoint/2010/main" val="1384201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533" y="177722"/>
            <a:ext cx="7295933" cy="694515"/>
          </a:xfrm>
        </p:spPr>
        <p:txBody>
          <a:bodyPr>
            <a:normAutofit fontScale="90000"/>
          </a:bodyPr>
          <a:lstStyle/>
          <a:p>
            <a:r>
              <a:rPr lang="en-US" sz="2700" b="1" dirty="0">
                <a:latin typeface="+mn-lt"/>
              </a:rPr>
              <a:t>SEND: New Opportunities for Cross-Study Analysis of Toxicology Study Data</a:t>
            </a:r>
          </a:p>
        </p:txBody>
      </p:sp>
      <p:sp>
        <p:nvSpPr>
          <p:cNvPr id="4" name="Content Placeholder 3">
            <a:extLst>
              <a:ext uri="{FF2B5EF4-FFF2-40B4-BE49-F238E27FC236}">
                <a16:creationId xmlns:a16="http://schemas.microsoft.com/office/drawing/2014/main" id="{FF00DD9F-BAD9-4D8E-89F3-E8900D3188D2}"/>
              </a:ext>
            </a:extLst>
          </p:cNvPr>
          <p:cNvSpPr>
            <a:spLocks noGrp="1"/>
          </p:cNvSpPr>
          <p:nvPr>
            <p:ph idx="1"/>
          </p:nvPr>
        </p:nvSpPr>
        <p:spPr>
          <a:xfrm>
            <a:off x="382040" y="1203350"/>
            <a:ext cx="8509103" cy="3762428"/>
          </a:xfrm>
        </p:spPr>
        <p:txBody>
          <a:bodyPr>
            <a:normAutofit/>
          </a:bodyPr>
          <a:lstStyle/>
          <a:p>
            <a:r>
              <a:rPr lang="en-US" sz="1800" dirty="0"/>
              <a:t>In December 2014, the FDA finalized a binding guidance requiring that certain clinical and nonclinical studies be submitted with standardized electronic data, formatted in accordance with the standards recognized in FDA Data Standards Catalog.</a:t>
            </a:r>
          </a:p>
          <a:p>
            <a:pPr lvl="1"/>
            <a:r>
              <a:rPr lang="en-US" sz="1500" dirty="0"/>
              <a:t>Study types that are currently modeled in SEND include:</a:t>
            </a:r>
          </a:p>
          <a:p>
            <a:pPr lvl="2"/>
            <a:r>
              <a:rPr lang="en-US" sz="1200" dirty="0"/>
              <a:t>Single-Dose General Toxicology</a:t>
            </a:r>
          </a:p>
          <a:p>
            <a:pPr lvl="2"/>
            <a:r>
              <a:rPr lang="en-US" sz="1200" dirty="0"/>
              <a:t>Repeat-Dose General Toxicology</a:t>
            </a:r>
          </a:p>
          <a:p>
            <a:pPr lvl="2"/>
            <a:r>
              <a:rPr lang="en-US" sz="1200" dirty="0"/>
              <a:t>Carcinogenicity</a:t>
            </a:r>
          </a:p>
          <a:p>
            <a:pPr lvl="2"/>
            <a:r>
              <a:rPr lang="en-US" sz="1200" dirty="0"/>
              <a:t>Respiratory and Cardiovascular Safety Pharmacology</a:t>
            </a:r>
          </a:p>
          <a:p>
            <a:pPr lvl="1"/>
            <a:r>
              <a:rPr lang="en-US" sz="1500" dirty="0"/>
              <a:t>As of April 2023, &gt; 10,000 SEND datasets have been submitted to CDER.</a:t>
            </a:r>
          </a:p>
          <a:p>
            <a:r>
              <a:rPr lang="en-US" sz="1800" dirty="0">
                <a:ea typeface="Calibri" panose="020F0502020204030204" pitchFamily="34" charset="0"/>
                <a:cs typeface="Times New Roman" panose="02020603050405020304" pitchFamily="18" charset="0"/>
              </a:rPr>
              <a:t>The CDISC-SEND data standard has created new opportunities for collaborative development of open-source software solutions to facilitate cross-study analyses of toxicology study data. </a:t>
            </a:r>
            <a:endParaRPr lang="en-US" sz="1800" dirty="0"/>
          </a:p>
          <a:p>
            <a:endParaRPr lang="en-US" dirty="0"/>
          </a:p>
        </p:txBody>
      </p:sp>
    </p:spTree>
    <p:extLst>
      <p:ext uri="{BB962C8B-B14F-4D97-AF65-F5344CB8AC3E}">
        <p14:creationId xmlns:p14="http://schemas.microsoft.com/office/powerpoint/2010/main" val="4010554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Knowledge Management</a:t>
            </a:r>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a:bodyPr>
          <a:lstStyle/>
          <a:p>
            <a:r>
              <a:rPr lang="en-US" sz="2400" dirty="0">
                <a:solidFill>
                  <a:schemeClr val="bg1">
                    <a:lumMod val="65000"/>
                  </a:schemeClr>
                </a:solidFill>
                <a:hlinkClick r:id="rId2">
                  <a:extLst>
                    <a:ext uri="{A12FA001-AC4F-418D-AE19-62706E023703}">
                      <ahyp:hlinkClr xmlns:ahyp="http://schemas.microsoft.com/office/drawing/2018/hyperlinkcolor" val="tx"/>
                    </a:ext>
                  </a:extLst>
                </a:hlinkClick>
              </a:rPr>
              <a:t>Nonclinical Study Summary App</a:t>
            </a:r>
            <a:endParaRPr lang="en-US" sz="2400" dirty="0">
              <a:solidFill>
                <a:schemeClr val="bg1">
                  <a:lumMod val="65000"/>
                </a:schemeClr>
              </a:solidFill>
            </a:endParaRPr>
          </a:p>
          <a:p>
            <a:pPr lvl="1"/>
            <a:r>
              <a:rPr lang="en-US" dirty="0">
                <a:solidFill>
                  <a:schemeClr val="bg1">
                    <a:lumMod val="65000"/>
                  </a:schemeClr>
                </a:solidFill>
              </a:rPr>
              <a:t>Reviewers’ study interpretations, i.e. NOAEL, key findings, and safety margins based on clinical dosing will be stored for future reference.</a:t>
            </a:r>
          </a:p>
          <a:p>
            <a:r>
              <a:rPr lang="en-US" dirty="0"/>
              <a:t>Predictive Modeling Projects</a:t>
            </a:r>
          </a:p>
          <a:p>
            <a:pPr lvl="1"/>
            <a:r>
              <a:rPr lang="en-US" dirty="0">
                <a:solidFill>
                  <a:schemeClr val="bg1">
                    <a:lumMod val="65000"/>
                  </a:schemeClr>
                </a:solidFill>
              </a:rPr>
              <a:t>Proof-of-Concept: Modeling Relationship between Clinical Pathology Endpoints and Histopathological Signs of Hepatotoxicity</a:t>
            </a:r>
          </a:p>
          <a:p>
            <a:pPr lvl="1"/>
            <a:r>
              <a:rPr lang="en-US" dirty="0"/>
              <a:t>QSAR Modeling of Relationship between Chemical Features and Toxicological Profiles in SEND Data (ongoing project)</a:t>
            </a:r>
          </a:p>
        </p:txBody>
      </p:sp>
    </p:spTree>
    <p:extLst>
      <p:ext uri="{BB962C8B-B14F-4D97-AF65-F5344CB8AC3E}">
        <p14:creationId xmlns:p14="http://schemas.microsoft.com/office/powerpoint/2010/main" val="2724111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916B9-A35D-6AD6-8CE4-680730EEFE4F}"/>
              </a:ext>
            </a:extLst>
          </p:cNvPr>
          <p:cNvSpPr>
            <a:spLocks noGrp="1"/>
          </p:cNvSpPr>
          <p:nvPr>
            <p:ph type="title"/>
          </p:nvPr>
        </p:nvSpPr>
        <p:spPr/>
        <p:txBody>
          <a:bodyPr>
            <a:noAutofit/>
          </a:bodyPr>
          <a:lstStyle/>
          <a:p>
            <a:r>
              <a:rPr lang="en-US" sz="2400" dirty="0"/>
              <a:t>QSAR Modeling of Relationship between Chemical Features and Toxicological Profiles in SEND Data</a:t>
            </a:r>
          </a:p>
        </p:txBody>
      </p:sp>
      <p:sp>
        <p:nvSpPr>
          <p:cNvPr id="3" name="Content Placeholder 2">
            <a:extLst>
              <a:ext uri="{FF2B5EF4-FFF2-40B4-BE49-F238E27FC236}">
                <a16:creationId xmlns:a16="http://schemas.microsoft.com/office/drawing/2014/main" id="{9F7D6B7A-95B6-A563-CE2A-1E8F6C8F98AD}"/>
              </a:ext>
            </a:extLst>
          </p:cNvPr>
          <p:cNvSpPr>
            <a:spLocks noGrp="1"/>
          </p:cNvSpPr>
          <p:nvPr>
            <p:ph idx="1"/>
          </p:nvPr>
        </p:nvSpPr>
        <p:spPr/>
        <p:txBody>
          <a:bodyPr>
            <a:normAutofit fontScale="92500"/>
          </a:bodyPr>
          <a:lstStyle/>
          <a:p>
            <a:r>
              <a:rPr lang="en-US" dirty="0"/>
              <a:t>Chemical structures have been downloaded from the GSRS database for drug applications with SEND-formatted toxicology study data.</a:t>
            </a:r>
          </a:p>
          <a:p>
            <a:r>
              <a:rPr lang="en-US" dirty="0"/>
              <a:t>Models are being developed to evaluate the relationship between chemical features and toxicology study results:</a:t>
            </a:r>
          </a:p>
          <a:p>
            <a:pPr lvl="1"/>
            <a:r>
              <a:rPr lang="en-US" dirty="0"/>
              <a:t>Normalized change in body weight is being evaluated as POC.</a:t>
            </a:r>
          </a:p>
          <a:p>
            <a:pPr lvl="1"/>
            <a:r>
              <a:rPr lang="en-US" dirty="0"/>
              <a:t>Organ system scores from the cross-study analysis app project will be evaluated next. </a:t>
            </a:r>
          </a:p>
          <a:p>
            <a:pPr lvl="1"/>
            <a:r>
              <a:rPr lang="en-US" dirty="0" err="1"/>
              <a:t>precisionFDA</a:t>
            </a:r>
            <a:r>
              <a:rPr lang="en-US" dirty="0"/>
              <a:t> is going to host a challenge related to this topic that will allow researchers outside the agency to test their models against FDA SEND data.</a:t>
            </a:r>
          </a:p>
        </p:txBody>
      </p:sp>
    </p:spTree>
    <p:extLst>
      <p:ext uri="{BB962C8B-B14F-4D97-AF65-F5344CB8AC3E}">
        <p14:creationId xmlns:p14="http://schemas.microsoft.com/office/powerpoint/2010/main" val="2534883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Knowledge Management</a:t>
            </a:r>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lnSpcReduction="10000"/>
          </a:bodyPr>
          <a:lstStyle/>
          <a:p>
            <a:r>
              <a:rPr lang="en-US" sz="2400" dirty="0">
                <a:solidFill>
                  <a:schemeClr val="bg1">
                    <a:lumMod val="65000"/>
                  </a:schemeClr>
                </a:solidFill>
                <a:hlinkClick r:id="rId2">
                  <a:extLst>
                    <a:ext uri="{A12FA001-AC4F-418D-AE19-62706E023703}">
                      <ahyp:hlinkClr xmlns:ahyp="http://schemas.microsoft.com/office/drawing/2018/hyperlinkcolor" val="tx"/>
                    </a:ext>
                  </a:extLst>
                </a:hlinkClick>
              </a:rPr>
              <a:t>Nonclinical Study Summary App</a:t>
            </a:r>
            <a:endParaRPr lang="en-US" sz="2400" dirty="0">
              <a:solidFill>
                <a:schemeClr val="bg1">
                  <a:lumMod val="65000"/>
                </a:schemeClr>
              </a:solidFill>
            </a:endParaRPr>
          </a:p>
          <a:p>
            <a:pPr lvl="1"/>
            <a:r>
              <a:rPr lang="en-US" dirty="0">
                <a:solidFill>
                  <a:schemeClr val="bg1">
                    <a:lumMod val="65000"/>
                  </a:schemeClr>
                </a:solidFill>
              </a:rPr>
              <a:t>Reviewers’ study interpretations, i.e. NOAEL, key findings, and safety margins based on clinical dosing will be stored for future reference.</a:t>
            </a:r>
          </a:p>
          <a:p>
            <a:r>
              <a:rPr lang="en-US" dirty="0"/>
              <a:t>Predictive Modeling Projects</a:t>
            </a:r>
          </a:p>
          <a:p>
            <a:pPr lvl="1"/>
            <a:r>
              <a:rPr lang="en-US" dirty="0">
                <a:solidFill>
                  <a:schemeClr val="bg1">
                    <a:lumMod val="65000"/>
                  </a:schemeClr>
                </a:solidFill>
              </a:rPr>
              <a:t>Proof-of-Concept: Modeling Relationship between Clinical Pathology Endpoints and Histopathological Signs of Hepatotoxicity</a:t>
            </a:r>
          </a:p>
          <a:p>
            <a:pPr lvl="1"/>
            <a:r>
              <a:rPr lang="en-US" dirty="0">
                <a:solidFill>
                  <a:schemeClr val="bg1">
                    <a:lumMod val="65000"/>
                  </a:schemeClr>
                </a:solidFill>
              </a:rPr>
              <a:t>QSAR Modeling of Relationship between Chemical Features and Toxicological Profiles in SEND Data (ongoing project)</a:t>
            </a:r>
          </a:p>
          <a:p>
            <a:pPr lvl="1"/>
            <a:r>
              <a:rPr lang="en-US" dirty="0"/>
              <a:t>Modeling Relationships between SEND Toxicology Study Endpoints and Target Organs from PT Smart Template Reviews (future project)</a:t>
            </a:r>
          </a:p>
        </p:txBody>
      </p:sp>
    </p:spTree>
    <p:extLst>
      <p:ext uri="{BB962C8B-B14F-4D97-AF65-F5344CB8AC3E}">
        <p14:creationId xmlns:p14="http://schemas.microsoft.com/office/powerpoint/2010/main" val="512947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1448-373C-6307-53A5-9CAC7D8F5255}"/>
              </a:ext>
            </a:extLst>
          </p:cNvPr>
          <p:cNvSpPr>
            <a:spLocks noGrp="1"/>
          </p:cNvSpPr>
          <p:nvPr>
            <p:ph type="title"/>
          </p:nvPr>
        </p:nvSpPr>
        <p:spPr>
          <a:xfrm>
            <a:off x="323852" y="269162"/>
            <a:ext cx="7888560" cy="694515"/>
          </a:xfrm>
        </p:spPr>
        <p:txBody>
          <a:bodyPr>
            <a:noAutofit/>
          </a:bodyPr>
          <a:lstStyle/>
          <a:p>
            <a:r>
              <a:rPr lang="en-US" sz="2400" dirty="0"/>
              <a:t>Modeling Relationships between SEND Toxicology Study Endpoints and Target Organs from PT Smart Template Reviews</a:t>
            </a:r>
          </a:p>
        </p:txBody>
      </p:sp>
      <p:sp>
        <p:nvSpPr>
          <p:cNvPr id="3" name="Content Placeholder 2">
            <a:extLst>
              <a:ext uri="{FF2B5EF4-FFF2-40B4-BE49-F238E27FC236}">
                <a16:creationId xmlns:a16="http://schemas.microsoft.com/office/drawing/2014/main" id="{4D55EBF5-8240-C4FC-4611-3429E59A950A}"/>
              </a:ext>
            </a:extLst>
          </p:cNvPr>
          <p:cNvSpPr>
            <a:spLocks noGrp="1"/>
          </p:cNvSpPr>
          <p:nvPr>
            <p:ph idx="1"/>
          </p:nvPr>
        </p:nvSpPr>
        <p:spPr/>
        <p:txBody>
          <a:bodyPr/>
          <a:lstStyle/>
          <a:p>
            <a:r>
              <a:rPr lang="en-US" dirty="0"/>
              <a:t>Target organs identified in repeat-dose toxicology studies are recorded by reviewers in the PT Smart Template Database.</a:t>
            </a:r>
          </a:p>
          <a:p>
            <a:r>
              <a:rPr lang="en-US" dirty="0"/>
              <a:t>Predictive models will be developed to evaluate whether toxicological profiles, i.e. patterns in SEND data, can be recognized by machine learning to predict which target organs will be identified by reviewers.</a:t>
            </a:r>
          </a:p>
          <a:p>
            <a:r>
              <a:rPr lang="en-US" dirty="0"/>
              <a:t>The impact of study design, e.g. species, sex, route of administration, etc., on these models can also be assessed. </a:t>
            </a:r>
          </a:p>
        </p:txBody>
      </p:sp>
    </p:spTree>
    <p:extLst>
      <p:ext uri="{BB962C8B-B14F-4D97-AF65-F5344CB8AC3E}">
        <p14:creationId xmlns:p14="http://schemas.microsoft.com/office/powerpoint/2010/main" val="3515744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Data-Driven Policy Development</a:t>
            </a:r>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a:bodyPr>
          <a:lstStyle/>
          <a:p>
            <a:r>
              <a:rPr lang="en-US" dirty="0"/>
              <a:t>Implementation of Virtual Controls Groups</a:t>
            </a:r>
          </a:p>
          <a:p>
            <a:pPr lvl="1"/>
            <a:r>
              <a:rPr lang="en-US" dirty="0"/>
              <a:t>The </a:t>
            </a:r>
            <a:r>
              <a:rPr lang="en-US" dirty="0" err="1"/>
              <a:t>sendigR</a:t>
            </a:r>
            <a:r>
              <a:rPr lang="en-US" dirty="0"/>
              <a:t> database will facilitate independent evaluations by OND of the impact of various stratification factors, i.e. route of administration, species/strain, age, etc., on the probability distribution of endpoints.</a:t>
            </a:r>
          </a:p>
          <a:p>
            <a:pPr lvl="1"/>
            <a:r>
              <a:rPr lang="en-US" dirty="0"/>
              <a:t>Simulation analyses can be run to determine how much variability in statistical identification of treatment effects would be produced by replacing/combining concurrent controls with virtual controls.</a:t>
            </a:r>
          </a:p>
        </p:txBody>
      </p:sp>
    </p:spTree>
    <p:extLst>
      <p:ext uri="{BB962C8B-B14F-4D97-AF65-F5344CB8AC3E}">
        <p14:creationId xmlns:p14="http://schemas.microsoft.com/office/powerpoint/2010/main" val="2364517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Data-Driven Policy Development</a:t>
            </a:r>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a:bodyPr>
          <a:lstStyle/>
          <a:p>
            <a:r>
              <a:rPr lang="en-US" dirty="0">
                <a:solidFill>
                  <a:schemeClr val="bg1">
                    <a:lumMod val="65000"/>
                  </a:schemeClr>
                </a:solidFill>
              </a:rPr>
              <a:t>Implementation of Virtual Controls Groups</a:t>
            </a:r>
          </a:p>
          <a:p>
            <a:r>
              <a:rPr lang="en-US" dirty="0"/>
              <a:t>Q3E Extractables/</a:t>
            </a:r>
            <a:r>
              <a:rPr lang="en-US" dirty="0" err="1"/>
              <a:t>Leachables</a:t>
            </a:r>
            <a:r>
              <a:rPr lang="en-US" dirty="0"/>
              <a:t> Qualification</a:t>
            </a:r>
          </a:p>
          <a:p>
            <a:pPr lvl="1"/>
            <a:r>
              <a:rPr lang="en-US" dirty="0"/>
              <a:t>Development of QSAR models to predict general toxicology endpoints could enable an ICH M7-type approach to qualification of compounds detected in the extractables/</a:t>
            </a:r>
            <a:r>
              <a:rPr lang="en-US" dirty="0" err="1"/>
              <a:t>leachables</a:t>
            </a:r>
            <a:r>
              <a:rPr lang="en-US" dirty="0"/>
              <a:t> assessment of contain-closure systems for parenteral products.</a:t>
            </a:r>
          </a:p>
        </p:txBody>
      </p:sp>
    </p:spTree>
    <p:extLst>
      <p:ext uri="{BB962C8B-B14F-4D97-AF65-F5344CB8AC3E}">
        <p14:creationId xmlns:p14="http://schemas.microsoft.com/office/powerpoint/2010/main" val="879566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Data-Driven Policy Development</a:t>
            </a:r>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a:bodyPr>
          <a:lstStyle/>
          <a:p>
            <a:r>
              <a:rPr lang="en-US" dirty="0">
                <a:solidFill>
                  <a:schemeClr val="bg1">
                    <a:lumMod val="65000"/>
                  </a:schemeClr>
                </a:solidFill>
              </a:rPr>
              <a:t>Implementation of Virtual Controls Groups</a:t>
            </a:r>
          </a:p>
          <a:p>
            <a:r>
              <a:rPr lang="en-US" dirty="0">
                <a:solidFill>
                  <a:schemeClr val="bg1">
                    <a:lumMod val="65000"/>
                  </a:schemeClr>
                </a:solidFill>
              </a:rPr>
              <a:t>Q3E </a:t>
            </a:r>
            <a:r>
              <a:rPr lang="en-US" dirty="0" err="1">
                <a:solidFill>
                  <a:schemeClr val="bg1">
                    <a:lumMod val="65000"/>
                  </a:schemeClr>
                </a:solidFill>
              </a:rPr>
              <a:t>Leachables</a:t>
            </a:r>
            <a:r>
              <a:rPr lang="en-US" dirty="0">
                <a:solidFill>
                  <a:schemeClr val="bg1">
                    <a:lumMod val="65000"/>
                  </a:schemeClr>
                </a:solidFill>
              </a:rPr>
              <a:t>/Extractables Qualification</a:t>
            </a:r>
          </a:p>
          <a:p>
            <a:r>
              <a:rPr lang="en-US" dirty="0"/>
              <a:t>Refinement of BSA-Based HED Start-Dose Selection Method</a:t>
            </a:r>
          </a:p>
          <a:p>
            <a:pPr lvl="1"/>
            <a:r>
              <a:rPr lang="en-US" dirty="0"/>
              <a:t>BSA-based HED-derived exposure margins can be compared against </a:t>
            </a:r>
            <a:r>
              <a:rPr lang="en-US" dirty="0" err="1"/>
              <a:t>C</a:t>
            </a:r>
            <a:r>
              <a:rPr lang="en-US" baseline="-25000" dirty="0" err="1"/>
              <a:t>max</a:t>
            </a:r>
            <a:r>
              <a:rPr lang="en-US" dirty="0"/>
              <a:t> and AUC-based exposure margins derived from large-scale analysis of TK data from SEND-formatted toxicology study data and SDTM-formatted clinical study data.</a:t>
            </a:r>
          </a:p>
          <a:p>
            <a:pPr lvl="1"/>
            <a:r>
              <a:rPr lang="en-US" dirty="0"/>
              <a:t>Other methods, e.g. PBPK modeling, could be explored as alternatives to BSA-based HED dose </a:t>
            </a:r>
            <a:r>
              <a:rPr lang="en-US" dirty="0" err="1"/>
              <a:t>extrapoltation</a:t>
            </a:r>
            <a:r>
              <a:rPr lang="en-US" dirty="0"/>
              <a:t>.</a:t>
            </a:r>
          </a:p>
          <a:p>
            <a:pPr lvl="1"/>
            <a:endParaRPr lang="en-US" dirty="0"/>
          </a:p>
        </p:txBody>
      </p:sp>
    </p:spTree>
    <p:extLst>
      <p:ext uri="{BB962C8B-B14F-4D97-AF65-F5344CB8AC3E}">
        <p14:creationId xmlns:p14="http://schemas.microsoft.com/office/powerpoint/2010/main" val="1840457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B451-84C4-4ABF-A542-08C12DD997AB}"/>
              </a:ext>
            </a:extLst>
          </p:cNvPr>
          <p:cNvSpPr>
            <a:spLocks noGrp="1"/>
          </p:cNvSpPr>
          <p:nvPr>
            <p:ph type="title"/>
          </p:nvPr>
        </p:nvSpPr>
        <p:spPr>
          <a:xfrm>
            <a:off x="663438" y="199799"/>
            <a:ext cx="7548974" cy="694515"/>
          </a:xfrm>
        </p:spPr>
        <p:txBody>
          <a:bodyPr>
            <a:noAutofit/>
          </a:bodyPr>
          <a:lstStyle/>
          <a:p>
            <a:r>
              <a:rPr lang="en-US" sz="2800" dirty="0"/>
              <a:t>Correlation Between HED-Based and </a:t>
            </a:r>
            <a:br>
              <a:rPr lang="en-US" sz="2800" dirty="0"/>
            </a:br>
            <a:r>
              <a:rPr lang="en-US" sz="2800" dirty="0"/>
              <a:t>Exposure-Based Safety Margins at Starting Dose</a:t>
            </a:r>
          </a:p>
        </p:txBody>
      </p:sp>
      <p:pic>
        <p:nvPicPr>
          <p:cNvPr id="8" name="Content Placeholder 7">
            <a:extLst>
              <a:ext uri="{FF2B5EF4-FFF2-40B4-BE49-F238E27FC236}">
                <a16:creationId xmlns:a16="http://schemas.microsoft.com/office/drawing/2014/main" id="{8A24AA2C-5EBC-4748-BA24-FFA6F99457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8089" y="1095375"/>
            <a:ext cx="5180919" cy="3626644"/>
          </a:xfrm>
        </p:spPr>
      </p:pic>
    </p:spTree>
    <p:extLst>
      <p:ext uri="{BB962C8B-B14F-4D97-AF65-F5344CB8AC3E}">
        <p14:creationId xmlns:p14="http://schemas.microsoft.com/office/powerpoint/2010/main" val="982671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Data-Driven Policy Development</a:t>
            </a:r>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a:bodyPr>
          <a:lstStyle/>
          <a:p>
            <a:r>
              <a:rPr lang="en-US" dirty="0">
                <a:solidFill>
                  <a:schemeClr val="bg1">
                    <a:lumMod val="65000"/>
                  </a:schemeClr>
                </a:solidFill>
              </a:rPr>
              <a:t>Implementation of Virtual Controls Groups</a:t>
            </a:r>
          </a:p>
          <a:p>
            <a:r>
              <a:rPr lang="en-US" dirty="0">
                <a:solidFill>
                  <a:schemeClr val="bg1">
                    <a:lumMod val="65000"/>
                  </a:schemeClr>
                </a:solidFill>
              </a:rPr>
              <a:t>Q3E </a:t>
            </a:r>
            <a:r>
              <a:rPr lang="en-US" dirty="0" err="1">
                <a:solidFill>
                  <a:schemeClr val="bg1">
                    <a:lumMod val="65000"/>
                  </a:schemeClr>
                </a:solidFill>
              </a:rPr>
              <a:t>Leachables</a:t>
            </a:r>
            <a:r>
              <a:rPr lang="en-US" dirty="0">
                <a:solidFill>
                  <a:schemeClr val="bg1">
                    <a:lumMod val="65000"/>
                  </a:schemeClr>
                </a:solidFill>
              </a:rPr>
              <a:t>/Extractables Qualification</a:t>
            </a:r>
          </a:p>
          <a:p>
            <a:r>
              <a:rPr lang="en-US" dirty="0">
                <a:solidFill>
                  <a:schemeClr val="bg1">
                    <a:lumMod val="65000"/>
                  </a:schemeClr>
                </a:solidFill>
              </a:rPr>
              <a:t>Refinement of BSA-Based HED Start-Dose Selection Method</a:t>
            </a:r>
          </a:p>
          <a:p>
            <a:r>
              <a:rPr lang="en-US" dirty="0"/>
              <a:t>Secondary Pharmacology Binding Screen Guidance</a:t>
            </a:r>
          </a:p>
          <a:p>
            <a:pPr lvl="1"/>
            <a:r>
              <a:rPr lang="en-US" dirty="0"/>
              <a:t>Data-driven recommendations regarding which targets should be evaluated in secondary pharmacology binding screens could be developed based on large-scale analysis of the relationships between target binding and the occurrence of treatment-related findings in SEND-formatted toxicology studies. </a:t>
            </a:r>
          </a:p>
        </p:txBody>
      </p:sp>
    </p:spTree>
    <p:extLst>
      <p:ext uri="{BB962C8B-B14F-4D97-AF65-F5344CB8AC3E}">
        <p14:creationId xmlns:p14="http://schemas.microsoft.com/office/powerpoint/2010/main" val="1056548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3FA5-8CA4-B746-CF60-2858A6A663D9}"/>
              </a:ext>
            </a:extLst>
          </p:cNvPr>
          <p:cNvSpPr>
            <a:spLocks noGrp="1"/>
          </p:cNvSpPr>
          <p:nvPr>
            <p:ph type="title"/>
          </p:nvPr>
        </p:nvSpPr>
        <p:spPr/>
        <p:txBody>
          <a:bodyPr>
            <a:normAutofit fontScale="90000"/>
          </a:bodyPr>
          <a:lstStyle/>
          <a:p>
            <a:r>
              <a:rPr lang="en-US" dirty="0"/>
              <a:t>Applications of SEND Data to Support </a:t>
            </a:r>
            <a:br>
              <a:rPr lang="en-US" dirty="0"/>
            </a:br>
            <a:r>
              <a:rPr lang="en-US" dirty="0"/>
              <a:t>Data-Driven Policy Development</a:t>
            </a:r>
          </a:p>
        </p:txBody>
      </p:sp>
      <p:sp>
        <p:nvSpPr>
          <p:cNvPr id="3" name="Content Placeholder 2">
            <a:extLst>
              <a:ext uri="{FF2B5EF4-FFF2-40B4-BE49-F238E27FC236}">
                <a16:creationId xmlns:a16="http://schemas.microsoft.com/office/drawing/2014/main" id="{67DB0CAF-D4EC-4CC0-43EC-43D0877F5BE3}"/>
              </a:ext>
            </a:extLst>
          </p:cNvPr>
          <p:cNvSpPr>
            <a:spLocks noGrp="1"/>
          </p:cNvSpPr>
          <p:nvPr>
            <p:ph idx="1"/>
          </p:nvPr>
        </p:nvSpPr>
        <p:spPr/>
        <p:txBody>
          <a:bodyPr>
            <a:normAutofit lnSpcReduction="10000"/>
          </a:bodyPr>
          <a:lstStyle/>
          <a:p>
            <a:r>
              <a:rPr lang="en-US" dirty="0">
                <a:solidFill>
                  <a:schemeClr val="bg1">
                    <a:lumMod val="65000"/>
                  </a:schemeClr>
                </a:solidFill>
              </a:rPr>
              <a:t>Implementation of Virtual Controls Groups</a:t>
            </a:r>
          </a:p>
          <a:p>
            <a:r>
              <a:rPr lang="en-US" dirty="0">
                <a:solidFill>
                  <a:schemeClr val="bg1">
                    <a:lumMod val="65000"/>
                  </a:schemeClr>
                </a:solidFill>
              </a:rPr>
              <a:t>Q3E </a:t>
            </a:r>
            <a:r>
              <a:rPr lang="en-US" dirty="0" err="1">
                <a:solidFill>
                  <a:schemeClr val="bg1">
                    <a:lumMod val="65000"/>
                  </a:schemeClr>
                </a:solidFill>
              </a:rPr>
              <a:t>Leachables</a:t>
            </a:r>
            <a:r>
              <a:rPr lang="en-US" dirty="0">
                <a:solidFill>
                  <a:schemeClr val="bg1">
                    <a:lumMod val="65000"/>
                  </a:schemeClr>
                </a:solidFill>
              </a:rPr>
              <a:t>/Extractables Qualification</a:t>
            </a:r>
          </a:p>
          <a:p>
            <a:r>
              <a:rPr lang="en-US" dirty="0">
                <a:solidFill>
                  <a:schemeClr val="bg1">
                    <a:lumMod val="65000"/>
                  </a:schemeClr>
                </a:solidFill>
              </a:rPr>
              <a:t>Refinement of BSA-Based HED Start-Dose Selection Method</a:t>
            </a:r>
          </a:p>
          <a:p>
            <a:r>
              <a:rPr lang="en-US" dirty="0">
                <a:solidFill>
                  <a:schemeClr val="bg1">
                    <a:lumMod val="65000"/>
                  </a:schemeClr>
                </a:solidFill>
              </a:rPr>
              <a:t>Secondary Pharmacology Binding Screen Guidance</a:t>
            </a:r>
          </a:p>
          <a:p>
            <a:r>
              <a:rPr lang="en-US" dirty="0"/>
              <a:t>Quantitative assessment of the added value of conducting chronic toxicology studies in rodent and nonrodent species</a:t>
            </a:r>
          </a:p>
          <a:p>
            <a:pPr lvl="1"/>
            <a:r>
              <a:rPr lang="en-US" dirty="0"/>
              <a:t>Evaluate which toxicities are more likely to be detected in:</a:t>
            </a:r>
          </a:p>
          <a:p>
            <a:pPr lvl="2"/>
            <a:r>
              <a:rPr lang="en-US" dirty="0"/>
              <a:t>Rodent vs. Nonrodent species</a:t>
            </a:r>
          </a:p>
          <a:p>
            <a:pPr lvl="2"/>
            <a:r>
              <a:rPr lang="en-US" dirty="0"/>
              <a:t>Chronic vs. </a:t>
            </a:r>
            <a:r>
              <a:rPr lang="en-US" dirty="0" err="1"/>
              <a:t>Subchronic</a:t>
            </a:r>
            <a:r>
              <a:rPr lang="en-US" dirty="0"/>
              <a:t> dosing durations</a:t>
            </a:r>
          </a:p>
          <a:p>
            <a:pPr lvl="1"/>
            <a:endParaRPr lang="en-US" dirty="0"/>
          </a:p>
          <a:p>
            <a:endParaRPr lang="en-US" dirty="0"/>
          </a:p>
        </p:txBody>
      </p:sp>
    </p:spTree>
    <p:extLst>
      <p:ext uri="{BB962C8B-B14F-4D97-AF65-F5344CB8AC3E}">
        <p14:creationId xmlns:p14="http://schemas.microsoft.com/office/powerpoint/2010/main" val="3010040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DF6E-A784-4D04-B8DC-316D8CE5B7B7}"/>
              </a:ext>
            </a:extLst>
          </p:cNvPr>
          <p:cNvSpPr>
            <a:spLocks noGrp="1"/>
          </p:cNvSpPr>
          <p:nvPr>
            <p:ph type="title"/>
          </p:nvPr>
        </p:nvSpPr>
        <p:spPr>
          <a:xfrm>
            <a:off x="323850" y="178941"/>
            <a:ext cx="8509103" cy="694515"/>
          </a:xfrm>
        </p:spPr>
        <p:txBody>
          <a:bodyPr/>
          <a:lstStyle/>
          <a:p>
            <a:r>
              <a:rPr lang="en-US" b="1" dirty="0"/>
              <a:t>SEND Requirements </a:t>
            </a:r>
            <a:r>
              <a:rPr lang="en-US" sz="2700" dirty="0"/>
              <a:t>(Toxicology Study Type)</a:t>
            </a:r>
          </a:p>
        </p:txBody>
      </p:sp>
      <p:sp>
        <p:nvSpPr>
          <p:cNvPr id="6" name="TextBox 5">
            <a:extLst>
              <a:ext uri="{FF2B5EF4-FFF2-40B4-BE49-F238E27FC236}">
                <a16:creationId xmlns:a16="http://schemas.microsoft.com/office/drawing/2014/main" id="{821C0DA8-FB02-4706-9FFA-3335F4BDB9BB}"/>
              </a:ext>
            </a:extLst>
          </p:cNvPr>
          <p:cNvSpPr txBox="1"/>
          <p:nvPr/>
        </p:nvSpPr>
        <p:spPr>
          <a:xfrm>
            <a:off x="457201" y="2561989"/>
            <a:ext cx="3290012" cy="2246769"/>
          </a:xfrm>
          <a:prstGeom prst="rect">
            <a:avLst/>
          </a:prstGeom>
          <a:noFill/>
          <a:ln w="19050">
            <a:noFill/>
          </a:ln>
        </p:spPr>
        <p:txBody>
          <a:bodyPr wrap="square" rtlCol="0">
            <a:spAutoFit/>
          </a:bodyPr>
          <a:lstStyle/>
          <a:p>
            <a:pPr marL="214308" indent="-214308" defTabSz="685783">
              <a:buFont typeface="Wingdings" panose="05000000000000000000" pitchFamily="2" charset="2"/>
              <a:buChar char="§"/>
            </a:pPr>
            <a:r>
              <a:rPr lang="en-US" sz="1400" dirty="0">
                <a:solidFill>
                  <a:srgbClr val="202A46"/>
                </a:solidFill>
                <a:latin typeface="Calibri" panose="020F0502020204030204"/>
              </a:rPr>
              <a:t>In vitro Pharmacology</a:t>
            </a:r>
          </a:p>
          <a:p>
            <a:pPr marL="214308" indent="-214308" defTabSz="685783">
              <a:buFont typeface="Wingdings" panose="05000000000000000000" pitchFamily="2" charset="2"/>
              <a:buChar char="§"/>
            </a:pPr>
            <a:r>
              <a:rPr lang="en-US" sz="1400" dirty="0">
                <a:solidFill>
                  <a:srgbClr val="FFC000"/>
                </a:solidFill>
                <a:latin typeface="Calibri" panose="020F0502020204030204"/>
              </a:rPr>
              <a:t>Genetic Toxicology</a:t>
            </a:r>
          </a:p>
          <a:p>
            <a:pPr marL="214308" indent="-214308" defTabSz="685783">
              <a:buFont typeface="Wingdings" panose="05000000000000000000" pitchFamily="2" charset="2"/>
              <a:buChar char="§"/>
            </a:pPr>
            <a:r>
              <a:rPr lang="en-US" sz="1400" dirty="0">
                <a:solidFill>
                  <a:srgbClr val="202A46"/>
                </a:solidFill>
                <a:latin typeface="Calibri" panose="020F0502020204030204"/>
              </a:rPr>
              <a:t>Safety Pharmacology</a:t>
            </a:r>
          </a:p>
          <a:p>
            <a:pPr marL="557199" lvl="1" indent="-214308" defTabSz="685783">
              <a:buFont typeface="Courier New" panose="02070309020205020404" pitchFamily="49" charset="0"/>
              <a:buChar char="o"/>
            </a:pPr>
            <a:r>
              <a:rPr lang="en-US" sz="1400" dirty="0">
                <a:solidFill>
                  <a:srgbClr val="FFC000"/>
                </a:solidFill>
                <a:latin typeface="Calibri" panose="020F0502020204030204"/>
              </a:rPr>
              <a:t>CNS</a:t>
            </a:r>
          </a:p>
          <a:p>
            <a:pPr marL="557199" lvl="1" indent="-214308" defTabSz="685783">
              <a:buFont typeface="Courier New" panose="02070309020205020404" pitchFamily="49" charset="0"/>
              <a:buChar char="o"/>
            </a:pPr>
            <a:r>
              <a:rPr lang="en-US" sz="1400" b="1" dirty="0">
                <a:solidFill>
                  <a:srgbClr val="FF0000"/>
                </a:solidFill>
                <a:latin typeface="Calibri" panose="020F0502020204030204"/>
              </a:rPr>
              <a:t>Cardiovascular</a:t>
            </a:r>
          </a:p>
          <a:p>
            <a:pPr marL="557199" lvl="1" indent="-214308" defTabSz="685783">
              <a:buFont typeface="Courier New" panose="02070309020205020404" pitchFamily="49" charset="0"/>
              <a:buChar char="o"/>
            </a:pPr>
            <a:r>
              <a:rPr lang="en-US" sz="1400" b="1" dirty="0">
                <a:solidFill>
                  <a:srgbClr val="FF0000"/>
                </a:solidFill>
                <a:latin typeface="Calibri" panose="020F0502020204030204"/>
              </a:rPr>
              <a:t>Respiratory</a:t>
            </a:r>
          </a:p>
          <a:p>
            <a:pPr marL="214308" indent="-214308" defTabSz="685783">
              <a:buFont typeface="Wingdings" panose="05000000000000000000" pitchFamily="2" charset="2"/>
              <a:buChar char="§"/>
            </a:pPr>
            <a:r>
              <a:rPr lang="en-US" sz="1400" b="1" dirty="0">
                <a:solidFill>
                  <a:srgbClr val="FF0000"/>
                </a:solidFill>
                <a:latin typeface="Calibri" panose="020F0502020204030204"/>
              </a:rPr>
              <a:t>“IND-enabling” toxicology studies</a:t>
            </a:r>
          </a:p>
          <a:p>
            <a:pPr marL="557199" lvl="1" indent="-214308" defTabSz="685783">
              <a:buFont typeface="Courier New" panose="02070309020205020404" pitchFamily="49" charset="0"/>
              <a:buChar char="o"/>
            </a:pPr>
            <a:r>
              <a:rPr lang="en-US" sz="1400" b="1" dirty="0">
                <a:solidFill>
                  <a:srgbClr val="FF0000"/>
                </a:solidFill>
                <a:latin typeface="Calibri" panose="020F0502020204030204"/>
              </a:rPr>
              <a:t>Rodent</a:t>
            </a:r>
          </a:p>
          <a:p>
            <a:pPr marL="557199" lvl="1" indent="-214308" defTabSz="685783">
              <a:buFont typeface="Courier New" panose="02070309020205020404" pitchFamily="49" charset="0"/>
              <a:buChar char="o"/>
            </a:pPr>
            <a:r>
              <a:rPr lang="en-US" sz="1400" b="1" dirty="0">
                <a:solidFill>
                  <a:srgbClr val="FF0000"/>
                </a:solidFill>
                <a:latin typeface="Calibri" panose="020F0502020204030204"/>
              </a:rPr>
              <a:t>Non-rodent </a:t>
            </a:r>
          </a:p>
          <a:p>
            <a:pPr marL="214308" indent="-214308" defTabSz="685783">
              <a:buFont typeface="Wingdings" panose="05000000000000000000" pitchFamily="2" charset="2"/>
              <a:buChar char="§"/>
            </a:pPr>
            <a:endParaRPr lang="en-US" sz="1400" dirty="0">
              <a:solidFill>
                <a:srgbClr val="202A46"/>
              </a:solidFill>
              <a:latin typeface="Calibri" panose="020F0502020204030204"/>
            </a:endParaRPr>
          </a:p>
        </p:txBody>
      </p:sp>
      <p:cxnSp>
        <p:nvCxnSpPr>
          <p:cNvPr id="8" name="Straight Connector 7">
            <a:extLst>
              <a:ext uri="{FF2B5EF4-FFF2-40B4-BE49-F238E27FC236}">
                <a16:creationId xmlns:a16="http://schemas.microsoft.com/office/drawing/2014/main" id="{A6AC76ED-4CED-4CB6-8D2B-001DB3134D1D}"/>
              </a:ext>
            </a:extLst>
          </p:cNvPr>
          <p:cNvCxnSpPr/>
          <p:nvPr/>
        </p:nvCxnSpPr>
        <p:spPr>
          <a:xfrm flipV="1">
            <a:off x="619454" y="2525512"/>
            <a:ext cx="7795260" cy="2931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0829086-F0A6-4B69-9E19-9027ABF8BC5B}"/>
              </a:ext>
            </a:extLst>
          </p:cNvPr>
          <p:cNvCxnSpPr/>
          <p:nvPr/>
        </p:nvCxnSpPr>
        <p:spPr>
          <a:xfrm flipV="1">
            <a:off x="3824177" y="2097121"/>
            <a:ext cx="0" cy="49367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F217408-36B5-4078-B990-910D8AD8F3C0}"/>
              </a:ext>
            </a:extLst>
          </p:cNvPr>
          <p:cNvSpPr txBox="1"/>
          <p:nvPr/>
        </p:nvSpPr>
        <p:spPr>
          <a:xfrm>
            <a:off x="4081900" y="1234024"/>
            <a:ext cx="3573770" cy="477054"/>
          </a:xfrm>
          <a:prstGeom prst="rect">
            <a:avLst/>
          </a:prstGeom>
          <a:noFill/>
          <a:ln w="19050">
            <a:noFill/>
          </a:ln>
        </p:spPr>
        <p:txBody>
          <a:bodyPr wrap="square" rtlCol="0">
            <a:spAutoFit/>
          </a:bodyPr>
          <a:lstStyle/>
          <a:p>
            <a:pPr algn="ctr" defTabSz="685783"/>
            <a:r>
              <a:rPr lang="en-US" sz="1400" b="1" dirty="0">
                <a:solidFill>
                  <a:srgbClr val="0000FF"/>
                </a:solidFill>
                <a:latin typeface="Calibri" panose="020F0502020204030204"/>
              </a:rPr>
              <a:t>CLINICAL</a:t>
            </a:r>
            <a:r>
              <a:rPr lang="en-US" sz="1400" dirty="0">
                <a:solidFill>
                  <a:srgbClr val="202A46"/>
                </a:solidFill>
                <a:latin typeface="Calibri" panose="020F0502020204030204"/>
              </a:rPr>
              <a:t> </a:t>
            </a:r>
          </a:p>
          <a:p>
            <a:pPr algn="ctr" defTabSz="685783"/>
            <a:r>
              <a:rPr lang="en-US" sz="1100" dirty="0">
                <a:solidFill>
                  <a:srgbClr val="202A46"/>
                </a:solidFill>
                <a:latin typeface="Calibri" panose="020F0502020204030204"/>
              </a:rPr>
              <a:t>(testing of drug in humans)</a:t>
            </a:r>
          </a:p>
        </p:txBody>
      </p:sp>
      <p:sp>
        <p:nvSpPr>
          <p:cNvPr id="12" name="TextBox 11">
            <a:extLst>
              <a:ext uri="{FF2B5EF4-FFF2-40B4-BE49-F238E27FC236}">
                <a16:creationId xmlns:a16="http://schemas.microsoft.com/office/drawing/2014/main" id="{9DCCD734-4C54-4755-89B5-6EBA1FCDB2A6}"/>
              </a:ext>
            </a:extLst>
          </p:cNvPr>
          <p:cNvSpPr txBox="1"/>
          <p:nvPr/>
        </p:nvSpPr>
        <p:spPr>
          <a:xfrm>
            <a:off x="2371283" y="2116998"/>
            <a:ext cx="1400732" cy="307777"/>
          </a:xfrm>
          <a:prstGeom prst="rect">
            <a:avLst/>
          </a:prstGeom>
          <a:noFill/>
          <a:ln w="19050">
            <a:noFill/>
          </a:ln>
        </p:spPr>
        <p:txBody>
          <a:bodyPr wrap="square" rtlCol="0">
            <a:spAutoFit/>
          </a:bodyPr>
          <a:lstStyle/>
          <a:p>
            <a:pPr algn="ctr" defTabSz="685783"/>
            <a:r>
              <a:rPr lang="en-US" sz="1400" dirty="0">
                <a:solidFill>
                  <a:srgbClr val="202A46"/>
                </a:solidFill>
                <a:latin typeface="Calibri" panose="020F0502020204030204"/>
              </a:rPr>
              <a:t>IND submitted</a:t>
            </a:r>
          </a:p>
        </p:txBody>
      </p:sp>
      <p:cxnSp>
        <p:nvCxnSpPr>
          <p:cNvPr id="13" name="Straight Connector 12">
            <a:extLst>
              <a:ext uri="{FF2B5EF4-FFF2-40B4-BE49-F238E27FC236}">
                <a16:creationId xmlns:a16="http://schemas.microsoft.com/office/drawing/2014/main" id="{1357229C-F0D4-4BD2-8487-07EF5FA3653F}"/>
              </a:ext>
            </a:extLst>
          </p:cNvPr>
          <p:cNvCxnSpPr/>
          <p:nvPr/>
        </p:nvCxnSpPr>
        <p:spPr>
          <a:xfrm flipV="1">
            <a:off x="4448541" y="2097121"/>
            <a:ext cx="0" cy="49367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07FF25C-D8A0-4E05-9B67-2611215DE52A}"/>
              </a:ext>
            </a:extLst>
          </p:cNvPr>
          <p:cNvSpPr txBox="1"/>
          <p:nvPr/>
        </p:nvSpPr>
        <p:spPr>
          <a:xfrm>
            <a:off x="3623040" y="2534871"/>
            <a:ext cx="944187" cy="646331"/>
          </a:xfrm>
          <a:prstGeom prst="rect">
            <a:avLst/>
          </a:prstGeom>
          <a:noFill/>
          <a:ln w="19050">
            <a:noFill/>
          </a:ln>
        </p:spPr>
        <p:txBody>
          <a:bodyPr wrap="square" rtlCol="0">
            <a:spAutoFit/>
          </a:bodyPr>
          <a:lstStyle/>
          <a:p>
            <a:pPr algn="ctr" defTabSz="685783"/>
            <a:r>
              <a:rPr lang="en-US" sz="1200" dirty="0">
                <a:solidFill>
                  <a:srgbClr val="202A46"/>
                </a:solidFill>
                <a:latin typeface="Calibri" panose="020F0502020204030204"/>
              </a:rPr>
              <a:t>30 day </a:t>
            </a:r>
          </a:p>
          <a:p>
            <a:pPr algn="ctr" defTabSz="685783"/>
            <a:r>
              <a:rPr lang="en-US" sz="1200" dirty="0">
                <a:solidFill>
                  <a:srgbClr val="202A46"/>
                </a:solidFill>
                <a:latin typeface="Calibri" panose="020F0502020204030204"/>
              </a:rPr>
              <a:t>safety review</a:t>
            </a:r>
          </a:p>
        </p:txBody>
      </p:sp>
      <p:cxnSp>
        <p:nvCxnSpPr>
          <p:cNvPr id="15" name="Straight Connector 14">
            <a:extLst>
              <a:ext uri="{FF2B5EF4-FFF2-40B4-BE49-F238E27FC236}">
                <a16:creationId xmlns:a16="http://schemas.microsoft.com/office/drawing/2014/main" id="{079B83D1-96DE-4A3D-BB2D-63F3F6172566}"/>
              </a:ext>
            </a:extLst>
          </p:cNvPr>
          <p:cNvCxnSpPr/>
          <p:nvPr/>
        </p:nvCxnSpPr>
        <p:spPr>
          <a:xfrm flipV="1">
            <a:off x="6931106" y="2097121"/>
            <a:ext cx="0" cy="49367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9306B43-D144-4802-AB16-3CC47C32C0A9}"/>
              </a:ext>
            </a:extLst>
          </p:cNvPr>
          <p:cNvSpPr txBox="1"/>
          <p:nvPr/>
        </p:nvSpPr>
        <p:spPr>
          <a:xfrm>
            <a:off x="5301874" y="2116998"/>
            <a:ext cx="1660322" cy="307777"/>
          </a:xfrm>
          <a:prstGeom prst="rect">
            <a:avLst/>
          </a:prstGeom>
          <a:noFill/>
          <a:ln w="19050">
            <a:noFill/>
          </a:ln>
        </p:spPr>
        <p:txBody>
          <a:bodyPr wrap="square" rtlCol="0">
            <a:spAutoFit/>
          </a:bodyPr>
          <a:lstStyle/>
          <a:p>
            <a:pPr algn="ctr" defTabSz="685783"/>
            <a:r>
              <a:rPr lang="en-US" sz="1400" dirty="0">
                <a:solidFill>
                  <a:srgbClr val="202A46"/>
                </a:solidFill>
                <a:latin typeface="Calibri" panose="020F0502020204030204"/>
              </a:rPr>
              <a:t>NDA/BLA submitted</a:t>
            </a:r>
          </a:p>
        </p:txBody>
      </p:sp>
      <p:cxnSp>
        <p:nvCxnSpPr>
          <p:cNvPr id="17" name="Straight Connector 16">
            <a:extLst>
              <a:ext uri="{FF2B5EF4-FFF2-40B4-BE49-F238E27FC236}">
                <a16:creationId xmlns:a16="http://schemas.microsoft.com/office/drawing/2014/main" id="{0E7AA2DA-43F0-46E8-8962-E19A21245565}"/>
              </a:ext>
            </a:extLst>
          </p:cNvPr>
          <p:cNvCxnSpPr/>
          <p:nvPr/>
        </p:nvCxnSpPr>
        <p:spPr>
          <a:xfrm flipV="1">
            <a:off x="8408803" y="2097121"/>
            <a:ext cx="0" cy="49367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8AE0047-71BB-4EB9-83E8-8951F0DFDBA3}"/>
              </a:ext>
            </a:extLst>
          </p:cNvPr>
          <p:cNvSpPr txBox="1"/>
          <p:nvPr/>
        </p:nvSpPr>
        <p:spPr>
          <a:xfrm>
            <a:off x="6981954" y="2541322"/>
            <a:ext cx="1502230" cy="523220"/>
          </a:xfrm>
          <a:prstGeom prst="rect">
            <a:avLst/>
          </a:prstGeom>
          <a:noFill/>
          <a:ln w="19050">
            <a:noFill/>
          </a:ln>
        </p:spPr>
        <p:txBody>
          <a:bodyPr wrap="square" rtlCol="0">
            <a:spAutoFit/>
          </a:bodyPr>
          <a:lstStyle/>
          <a:p>
            <a:pPr defTabSz="685783"/>
            <a:r>
              <a:rPr lang="en-US" sz="1400" dirty="0">
                <a:solidFill>
                  <a:srgbClr val="202A46"/>
                </a:solidFill>
                <a:latin typeface="Calibri" panose="020F0502020204030204"/>
              </a:rPr>
              <a:t>10-month review period</a:t>
            </a:r>
          </a:p>
        </p:txBody>
      </p:sp>
      <p:sp>
        <p:nvSpPr>
          <p:cNvPr id="19" name="TextBox 18">
            <a:extLst>
              <a:ext uri="{FF2B5EF4-FFF2-40B4-BE49-F238E27FC236}">
                <a16:creationId xmlns:a16="http://schemas.microsoft.com/office/drawing/2014/main" id="{256E0B34-AC21-4C18-8CAE-67ED5CE05F00}"/>
              </a:ext>
            </a:extLst>
          </p:cNvPr>
          <p:cNvSpPr txBox="1"/>
          <p:nvPr/>
        </p:nvSpPr>
        <p:spPr>
          <a:xfrm>
            <a:off x="7361035" y="2116998"/>
            <a:ext cx="1047154" cy="307777"/>
          </a:xfrm>
          <a:prstGeom prst="rect">
            <a:avLst/>
          </a:prstGeom>
          <a:noFill/>
          <a:ln w="19050">
            <a:noFill/>
          </a:ln>
        </p:spPr>
        <p:txBody>
          <a:bodyPr wrap="square" rtlCol="0">
            <a:spAutoFit/>
          </a:bodyPr>
          <a:lstStyle/>
          <a:p>
            <a:pPr algn="ctr" defTabSz="685783"/>
            <a:r>
              <a:rPr lang="en-US" sz="1400" dirty="0">
                <a:solidFill>
                  <a:srgbClr val="202A46"/>
                </a:solidFill>
                <a:latin typeface="Calibri" panose="020F0502020204030204"/>
              </a:rPr>
              <a:t>Approval</a:t>
            </a:r>
          </a:p>
        </p:txBody>
      </p:sp>
      <p:sp>
        <p:nvSpPr>
          <p:cNvPr id="20" name="TextBox 19">
            <a:extLst>
              <a:ext uri="{FF2B5EF4-FFF2-40B4-BE49-F238E27FC236}">
                <a16:creationId xmlns:a16="http://schemas.microsoft.com/office/drawing/2014/main" id="{803A6D9E-2A23-456E-B81C-F3CD44BC3395}"/>
              </a:ext>
            </a:extLst>
          </p:cNvPr>
          <p:cNvSpPr txBox="1"/>
          <p:nvPr/>
        </p:nvSpPr>
        <p:spPr>
          <a:xfrm>
            <a:off x="4567227" y="2531852"/>
            <a:ext cx="2332790" cy="2846933"/>
          </a:xfrm>
          <a:prstGeom prst="rect">
            <a:avLst/>
          </a:prstGeom>
          <a:noFill/>
          <a:ln w="19050">
            <a:noFill/>
          </a:ln>
        </p:spPr>
        <p:txBody>
          <a:bodyPr wrap="square" rtlCol="0">
            <a:spAutoFit/>
          </a:bodyPr>
          <a:lstStyle/>
          <a:p>
            <a:pPr marL="214308" indent="-214308" defTabSz="685783">
              <a:buFont typeface="Wingdings" panose="05000000000000000000" pitchFamily="2" charset="2"/>
              <a:buChar char="§"/>
            </a:pPr>
            <a:r>
              <a:rPr lang="en-US" sz="1400" b="1" dirty="0">
                <a:solidFill>
                  <a:srgbClr val="FF0000"/>
                </a:solidFill>
                <a:latin typeface="Calibri" panose="020F0502020204030204"/>
              </a:rPr>
              <a:t>Repeat-dose toxicology</a:t>
            </a:r>
          </a:p>
          <a:p>
            <a:pPr marL="557199" lvl="1" indent="-214308" defTabSz="685783">
              <a:buFont typeface="Courier New" panose="02070309020205020404" pitchFamily="49" charset="0"/>
              <a:buChar char="o"/>
            </a:pPr>
            <a:r>
              <a:rPr lang="en-US" sz="1400" b="1" dirty="0">
                <a:solidFill>
                  <a:srgbClr val="FF0000"/>
                </a:solidFill>
                <a:latin typeface="Calibri" panose="020F0502020204030204"/>
              </a:rPr>
              <a:t>Rodent (e.g., 3-mo.)</a:t>
            </a:r>
          </a:p>
          <a:p>
            <a:pPr marL="557199" lvl="1" indent="-214308" defTabSz="685783">
              <a:buFont typeface="Courier New" panose="02070309020205020404" pitchFamily="49" charset="0"/>
              <a:buChar char="o"/>
            </a:pPr>
            <a:r>
              <a:rPr lang="en-US" sz="1400" b="1" dirty="0">
                <a:solidFill>
                  <a:srgbClr val="FF0000"/>
                </a:solidFill>
                <a:latin typeface="Calibri" panose="020F0502020204030204"/>
              </a:rPr>
              <a:t>Non-rodent</a:t>
            </a:r>
          </a:p>
          <a:p>
            <a:pPr marL="214308" indent="-214308" defTabSz="685783">
              <a:buFont typeface="Wingdings" panose="05000000000000000000" pitchFamily="2" charset="2"/>
              <a:buChar char="§"/>
            </a:pPr>
            <a:r>
              <a:rPr lang="en-US" sz="1400" b="1" dirty="0">
                <a:solidFill>
                  <a:srgbClr val="FF0000"/>
                </a:solidFill>
                <a:latin typeface="Calibri" panose="020F0502020204030204"/>
              </a:rPr>
              <a:t>Chronic toxicology </a:t>
            </a:r>
          </a:p>
          <a:p>
            <a:pPr marL="557199" lvl="1" indent="-214308" defTabSz="685783">
              <a:buFont typeface="Courier New" panose="02070309020205020404" pitchFamily="49" charset="0"/>
              <a:buChar char="o"/>
            </a:pPr>
            <a:r>
              <a:rPr lang="en-US" sz="1400" b="1" dirty="0">
                <a:solidFill>
                  <a:srgbClr val="FF0000"/>
                </a:solidFill>
                <a:latin typeface="Calibri" panose="020F0502020204030204"/>
              </a:rPr>
              <a:t>6-month rodent </a:t>
            </a:r>
          </a:p>
          <a:p>
            <a:pPr marL="557199" lvl="1" indent="-214308" defTabSz="685783">
              <a:buFont typeface="Courier New" panose="02070309020205020404" pitchFamily="49" charset="0"/>
              <a:buChar char="o"/>
            </a:pPr>
            <a:r>
              <a:rPr lang="en-US" sz="1400" b="1" dirty="0">
                <a:solidFill>
                  <a:srgbClr val="FF0000"/>
                </a:solidFill>
                <a:latin typeface="Calibri" panose="020F0502020204030204"/>
              </a:rPr>
              <a:t>9-month non-rodent</a:t>
            </a:r>
          </a:p>
          <a:p>
            <a:pPr marL="214308" indent="-214308" defTabSz="685783">
              <a:buFont typeface="Wingdings" panose="05000000000000000000" pitchFamily="2" charset="2"/>
              <a:buChar char="§"/>
            </a:pPr>
            <a:r>
              <a:rPr lang="en-US" sz="1400" dirty="0">
                <a:solidFill>
                  <a:srgbClr val="202A46"/>
                </a:solidFill>
                <a:latin typeface="Calibri" panose="020F0502020204030204"/>
              </a:rPr>
              <a:t>Reproductive toxicology studies </a:t>
            </a:r>
          </a:p>
          <a:p>
            <a:pPr marL="557199" lvl="1" indent="-214308" defTabSz="685783">
              <a:buFont typeface="Courier New" panose="02070309020205020404" pitchFamily="49" charset="0"/>
              <a:buChar char="o"/>
            </a:pPr>
            <a:r>
              <a:rPr lang="en-US" sz="1400" dirty="0">
                <a:solidFill>
                  <a:srgbClr val="202A46"/>
                </a:solidFill>
                <a:latin typeface="Calibri" panose="020F0502020204030204"/>
              </a:rPr>
              <a:t>Fertility</a:t>
            </a:r>
          </a:p>
          <a:p>
            <a:pPr marL="557199" lvl="1" indent="-214308" defTabSz="685783">
              <a:buFont typeface="Courier New" panose="02070309020205020404" pitchFamily="49" charset="0"/>
              <a:buChar char="o"/>
            </a:pPr>
            <a:r>
              <a:rPr lang="en-US" sz="1400" b="1" dirty="0">
                <a:solidFill>
                  <a:srgbClr val="FF0000"/>
                </a:solidFill>
                <a:latin typeface="Calibri" panose="020F0502020204030204"/>
              </a:rPr>
              <a:t>Embryofetal development</a:t>
            </a:r>
            <a:endParaRPr lang="en-US" sz="1200" b="1" dirty="0">
              <a:solidFill>
                <a:srgbClr val="FF0000"/>
              </a:solidFill>
              <a:latin typeface="Calibri" panose="020F0502020204030204"/>
            </a:endParaRPr>
          </a:p>
          <a:p>
            <a:pPr marL="214308" indent="-214308" defTabSz="685783">
              <a:buFont typeface="Wingdings" panose="05000000000000000000" pitchFamily="2" charset="2"/>
              <a:buChar char="§"/>
            </a:pPr>
            <a:endParaRPr lang="en-US" sz="1100" dirty="0">
              <a:solidFill>
                <a:srgbClr val="202A46"/>
              </a:solidFill>
              <a:latin typeface="Calibri" panose="020F0502020204030204"/>
            </a:endParaRPr>
          </a:p>
          <a:p>
            <a:pPr marL="214308" indent="-214308" defTabSz="685783">
              <a:buFont typeface="Wingdings" panose="05000000000000000000" pitchFamily="2" charset="2"/>
              <a:buChar char="§"/>
            </a:pPr>
            <a:endParaRPr lang="en-US" sz="1400" dirty="0">
              <a:solidFill>
                <a:srgbClr val="202A46"/>
              </a:solidFill>
              <a:latin typeface="Calibri" panose="020F0502020204030204"/>
            </a:endParaRPr>
          </a:p>
        </p:txBody>
      </p:sp>
      <p:sp>
        <p:nvSpPr>
          <p:cNvPr id="21" name="TextBox 20">
            <a:extLst>
              <a:ext uri="{FF2B5EF4-FFF2-40B4-BE49-F238E27FC236}">
                <a16:creationId xmlns:a16="http://schemas.microsoft.com/office/drawing/2014/main" id="{FF6FE255-EA0E-4611-908A-8D8375493BBA}"/>
              </a:ext>
            </a:extLst>
          </p:cNvPr>
          <p:cNvSpPr txBox="1"/>
          <p:nvPr/>
        </p:nvSpPr>
        <p:spPr>
          <a:xfrm>
            <a:off x="6935701" y="3171531"/>
            <a:ext cx="1837766" cy="1554272"/>
          </a:xfrm>
          <a:prstGeom prst="rect">
            <a:avLst/>
          </a:prstGeom>
          <a:noFill/>
          <a:ln w="19050">
            <a:noFill/>
          </a:ln>
        </p:spPr>
        <p:txBody>
          <a:bodyPr wrap="square" rtlCol="0">
            <a:spAutoFit/>
          </a:bodyPr>
          <a:lstStyle/>
          <a:p>
            <a:pPr marL="214308" indent="-214308" defTabSz="685783">
              <a:buFont typeface="Wingdings" panose="05000000000000000000" pitchFamily="2" charset="2"/>
              <a:buChar char="§"/>
            </a:pPr>
            <a:r>
              <a:rPr lang="en-US" sz="1400" b="1" dirty="0">
                <a:solidFill>
                  <a:srgbClr val="FF0000"/>
                </a:solidFill>
                <a:latin typeface="Calibri" panose="020F0502020204030204" pitchFamily="34" charset="0"/>
              </a:rPr>
              <a:t>Carcinogenicity</a:t>
            </a:r>
          </a:p>
          <a:p>
            <a:pPr marL="369876" indent="-257175" defTabSz="685783">
              <a:buFont typeface="Courier New" panose="02070309020205020404" pitchFamily="49" charset="0"/>
              <a:buChar char="o"/>
            </a:pPr>
            <a:r>
              <a:rPr lang="en-US" sz="1400" b="1" dirty="0">
                <a:solidFill>
                  <a:srgbClr val="FF0000"/>
                </a:solidFill>
                <a:latin typeface="Calibri" panose="020F0502020204030204" pitchFamily="34" charset="0"/>
              </a:rPr>
              <a:t>Rodent(s)</a:t>
            </a:r>
            <a:br>
              <a:rPr lang="en-US" sz="1400" dirty="0">
                <a:solidFill>
                  <a:srgbClr val="FF0000"/>
                </a:solidFill>
                <a:latin typeface="Calibri" panose="020F0502020204030204" pitchFamily="34" charset="0"/>
              </a:rPr>
            </a:br>
            <a:endParaRPr lang="en-US" sz="1400" dirty="0">
              <a:solidFill>
                <a:srgbClr val="FF0000"/>
              </a:solidFill>
              <a:latin typeface="Calibri" panose="020F0502020204030204" pitchFamily="34" charset="0"/>
            </a:endParaRPr>
          </a:p>
          <a:p>
            <a:pPr marL="214308" indent="-214308" defTabSz="685783">
              <a:buFont typeface="Wingdings" panose="05000000000000000000" pitchFamily="2" charset="2"/>
              <a:buChar char="§"/>
            </a:pPr>
            <a:r>
              <a:rPr lang="en-US" sz="1400" dirty="0">
                <a:solidFill>
                  <a:srgbClr val="202A46"/>
                </a:solidFill>
                <a:latin typeface="Calibri" panose="020F0502020204030204" pitchFamily="34" charset="0"/>
              </a:rPr>
              <a:t>Pre &amp; postnatal development</a:t>
            </a:r>
          </a:p>
          <a:p>
            <a:pPr marL="214308" indent="-214308" defTabSz="685783">
              <a:buFont typeface="Wingdings" panose="05000000000000000000" pitchFamily="2" charset="2"/>
              <a:buChar char="§"/>
            </a:pPr>
            <a:endParaRPr lang="en-US" sz="1100" dirty="0">
              <a:solidFill>
                <a:srgbClr val="202A46"/>
              </a:solidFill>
              <a:latin typeface="Calibri" panose="020F0502020204030204" pitchFamily="34" charset="0"/>
            </a:endParaRPr>
          </a:p>
          <a:p>
            <a:pPr marL="214308" indent="-214308" defTabSz="685783">
              <a:buFont typeface="Wingdings" panose="05000000000000000000" pitchFamily="2" charset="2"/>
              <a:buChar char="§"/>
            </a:pPr>
            <a:endParaRPr lang="en-US" sz="1400" dirty="0">
              <a:solidFill>
                <a:srgbClr val="202A46"/>
              </a:solidFill>
              <a:latin typeface="Calibri" panose="020F0502020204030204" pitchFamily="34" charset="0"/>
            </a:endParaRPr>
          </a:p>
        </p:txBody>
      </p:sp>
      <p:grpSp>
        <p:nvGrpSpPr>
          <p:cNvPr id="22" name="Group 21">
            <a:extLst>
              <a:ext uri="{FF2B5EF4-FFF2-40B4-BE49-F238E27FC236}">
                <a16:creationId xmlns:a16="http://schemas.microsoft.com/office/drawing/2014/main" id="{08EC447E-B762-4E5D-B33E-E7F9732FE400}"/>
              </a:ext>
            </a:extLst>
          </p:cNvPr>
          <p:cNvGrpSpPr/>
          <p:nvPr/>
        </p:nvGrpSpPr>
        <p:grpSpPr>
          <a:xfrm>
            <a:off x="3824176" y="2655250"/>
            <a:ext cx="625823" cy="2344118"/>
            <a:chOff x="3873394" y="2735863"/>
            <a:chExt cx="703694" cy="4603951"/>
          </a:xfrm>
        </p:grpSpPr>
        <p:cxnSp>
          <p:nvCxnSpPr>
            <p:cNvPr id="40" name="Straight Connector 39">
              <a:extLst>
                <a:ext uri="{FF2B5EF4-FFF2-40B4-BE49-F238E27FC236}">
                  <a16:creationId xmlns:a16="http://schemas.microsoft.com/office/drawing/2014/main" id="{B63F3EC0-99B3-4CA6-8110-F3C149A27B94}"/>
                </a:ext>
              </a:extLst>
            </p:cNvPr>
            <p:cNvCxnSpPr>
              <a:cxnSpLocks/>
            </p:cNvCxnSpPr>
            <p:nvPr/>
          </p:nvCxnSpPr>
          <p:spPr>
            <a:xfrm flipH="1" flipV="1">
              <a:off x="3873394" y="2745839"/>
              <a:ext cx="3530" cy="4593975"/>
            </a:xfrm>
            <a:prstGeom prst="line">
              <a:avLst/>
            </a:prstGeom>
            <a:ln w="19050">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BD247A28-5285-403B-A894-D98D0BA17378}"/>
                </a:ext>
              </a:extLst>
            </p:cNvPr>
            <p:cNvCxnSpPr>
              <a:cxnSpLocks/>
            </p:cNvCxnSpPr>
            <p:nvPr/>
          </p:nvCxnSpPr>
          <p:spPr>
            <a:xfrm flipV="1">
              <a:off x="4577088" y="2735863"/>
              <a:ext cx="0" cy="4593973"/>
            </a:xfrm>
            <a:prstGeom prst="line">
              <a:avLst/>
            </a:prstGeom>
            <a:ln w="19050">
              <a:solidFill>
                <a:schemeClr val="tx1"/>
              </a:solidFill>
              <a:prstDash val="lgDash"/>
            </a:ln>
            <a:effectLst/>
          </p:spPr>
          <p:style>
            <a:lnRef idx="2">
              <a:schemeClr val="accent1"/>
            </a:lnRef>
            <a:fillRef idx="0">
              <a:schemeClr val="accent1"/>
            </a:fillRef>
            <a:effectRef idx="1">
              <a:schemeClr val="accent1"/>
            </a:effectRef>
            <a:fontRef idx="minor">
              <a:schemeClr val="tx1"/>
            </a:fontRef>
          </p:style>
        </p:cxnSp>
      </p:grpSp>
      <p:grpSp>
        <p:nvGrpSpPr>
          <p:cNvPr id="4" name="Group 3">
            <a:extLst>
              <a:ext uri="{FF2B5EF4-FFF2-40B4-BE49-F238E27FC236}">
                <a16:creationId xmlns:a16="http://schemas.microsoft.com/office/drawing/2014/main" id="{324E6122-9103-4DBC-AC5C-4267EBCB7D10}"/>
              </a:ext>
            </a:extLst>
          </p:cNvPr>
          <p:cNvGrpSpPr/>
          <p:nvPr/>
        </p:nvGrpSpPr>
        <p:grpSpPr>
          <a:xfrm>
            <a:off x="607788" y="843770"/>
            <a:ext cx="6326420" cy="377846"/>
            <a:chOff x="825938" y="1402176"/>
            <a:chExt cx="8435227" cy="503795"/>
          </a:xfrm>
        </p:grpSpPr>
        <p:sp>
          <p:nvSpPr>
            <p:cNvPr id="10" name="TextBox 9">
              <a:extLst>
                <a:ext uri="{FF2B5EF4-FFF2-40B4-BE49-F238E27FC236}">
                  <a16:creationId xmlns:a16="http://schemas.microsoft.com/office/drawing/2014/main" id="{DE963F21-6A3D-4865-9129-4ADCBC4A4323}"/>
                </a:ext>
              </a:extLst>
            </p:cNvPr>
            <p:cNvSpPr txBox="1"/>
            <p:nvPr/>
          </p:nvSpPr>
          <p:spPr>
            <a:xfrm>
              <a:off x="1363481" y="1470292"/>
              <a:ext cx="3457111" cy="410370"/>
            </a:xfrm>
            <a:prstGeom prst="rect">
              <a:avLst/>
            </a:prstGeom>
            <a:noFill/>
            <a:ln w="19050">
              <a:noFill/>
            </a:ln>
          </p:spPr>
          <p:txBody>
            <a:bodyPr wrap="square" rtlCol="0">
              <a:spAutoFit/>
            </a:bodyPr>
            <a:lstStyle/>
            <a:p>
              <a:pPr algn="ctr" defTabSz="685783"/>
              <a:r>
                <a:rPr lang="en-US" sz="1400" b="1" dirty="0">
                  <a:solidFill>
                    <a:srgbClr val="0000FF"/>
                  </a:solidFill>
                  <a:latin typeface="Calibri" panose="020F0502020204030204"/>
                </a:rPr>
                <a:t>NONCLINICAL </a:t>
              </a:r>
            </a:p>
          </p:txBody>
        </p:sp>
        <p:cxnSp>
          <p:nvCxnSpPr>
            <p:cNvPr id="23" name="Straight Connector 22">
              <a:extLst>
                <a:ext uri="{FF2B5EF4-FFF2-40B4-BE49-F238E27FC236}">
                  <a16:creationId xmlns:a16="http://schemas.microsoft.com/office/drawing/2014/main" id="{A962086A-C410-478B-9E61-B82AE37A7C50}"/>
                </a:ext>
              </a:extLst>
            </p:cNvPr>
            <p:cNvCxnSpPr>
              <a:cxnSpLocks/>
            </p:cNvCxnSpPr>
            <p:nvPr/>
          </p:nvCxnSpPr>
          <p:spPr>
            <a:xfrm>
              <a:off x="3838377" y="1669523"/>
              <a:ext cx="542278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C5E92BB-9B18-4B5B-AB9F-041874122AD2}"/>
                </a:ext>
              </a:extLst>
            </p:cNvPr>
            <p:cNvCxnSpPr/>
            <p:nvPr/>
          </p:nvCxnSpPr>
          <p:spPr>
            <a:xfrm>
              <a:off x="825938" y="1678854"/>
              <a:ext cx="148473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3F68A67-4636-4728-AD17-D871E74E39C2}"/>
                </a:ext>
              </a:extLst>
            </p:cNvPr>
            <p:cNvCxnSpPr/>
            <p:nvPr/>
          </p:nvCxnSpPr>
          <p:spPr>
            <a:xfrm flipV="1">
              <a:off x="9261165" y="1402176"/>
              <a:ext cx="0" cy="44115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1AE0361-B7C2-4185-A58B-523E2888B491}"/>
                </a:ext>
              </a:extLst>
            </p:cNvPr>
            <p:cNvCxnSpPr/>
            <p:nvPr/>
          </p:nvCxnSpPr>
          <p:spPr>
            <a:xfrm flipV="1">
              <a:off x="825938" y="1464813"/>
              <a:ext cx="0" cy="441158"/>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7" name="Straight Connector 26">
            <a:extLst>
              <a:ext uri="{FF2B5EF4-FFF2-40B4-BE49-F238E27FC236}">
                <a16:creationId xmlns:a16="http://schemas.microsoft.com/office/drawing/2014/main" id="{9751DD54-0D65-4B82-8A4A-46807478C6A2}"/>
              </a:ext>
            </a:extLst>
          </p:cNvPr>
          <p:cNvCxnSpPr/>
          <p:nvPr/>
        </p:nvCxnSpPr>
        <p:spPr>
          <a:xfrm>
            <a:off x="4448541" y="1376017"/>
            <a:ext cx="1015204" cy="1"/>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9FA4FF-51F8-4169-8F31-EB44673ACF53}"/>
              </a:ext>
            </a:extLst>
          </p:cNvPr>
          <p:cNvCxnSpPr/>
          <p:nvPr/>
        </p:nvCxnSpPr>
        <p:spPr>
          <a:xfrm flipV="1">
            <a:off x="4434013" y="1215485"/>
            <a:ext cx="0" cy="33086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F3CF69E-67C2-455E-A9F6-EEB936F07648}"/>
              </a:ext>
            </a:extLst>
          </p:cNvPr>
          <p:cNvCxnSpPr/>
          <p:nvPr/>
        </p:nvCxnSpPr>
        <p:spPr>
          <a:xfrm>
            <a:off x="6278699" y="1376016"/>
            <a:ext cx="655510"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B5B49D2-1248-4846-B833-343DE62A41AE}"/>
              </a:ext>
            </a:extLst>
          </p:cNvPr>
          <p:cNvCxnSpPr/>
          <p:nvPr/>
        </p:nvCxnSpPr>
        <p:spPr>
          <a:xfrm flipV="1">
            <a:off x="6934208" y="1227940"/>
            <a:ext cx="0" cy="33086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Freeform: Shape 30">
            <a:extLst>
              <a:ext uri="{FF2B5EF4-FFF2-40B4-BE49-F238E27FC236}">
                <a16:creationId xmlns:a16="http://schemas.microsoft.com/office/drawing/2014/main" id="{59CFA5C6-D82E-4D88-84E2-D05B8CCA7812}"/>
              </a:ext>
            </a:extLst>
          </p:cNvPr>
          <p:cNvSpPr/>
          <p:nvPr/>
        </p:nvSpPr>
        <p:spPr>
          <a:xfrm>
            <a:off x="3344117" y="2333353"/>
            <a:ext cx="468394" cy="115160"/>
          </a:xfrm>
          <a:custGeom>
            <a:avLst/>
            <a:gdLst>
              <a:gd name="connsiteX0" fmla="*/ 0 w 731520"/>
              <a:gd name="connsiteY0" fmla="*/ 0 h 157480"/>
              <a:gd name="connsiteX1" fmla="*/ 0 w 731520"/>
              <a:gd name="connsiteY1" fmla="*/ 157480 h 157480"/>
              <a:gd name="connsiteX2" fmla="*/ 731520 w 731520"/>
              <a:gd name="connsiteY2" fmla="*/ 152400 h 157480"/>
            </a:gdLst>
            <a:ahLst/>
            <a:cxnLst>
              <a:cxn ang="0">
                <a:pos x="connsiteX0" y="connsiteY0"/>
              </a:cxn>
              <a:cxn ang="0">
                <a:pos x="connsiteX1" y="connsiteY1"/>
              </a:cxn>
              <a:cxn ang="0">
                <a:pos x="connsiteX2" y="connsiteY2"/>
              </a:cxn>
            </a:cxnLst>
            <a:rect l="l" t="t" r="r" b="b"/>
            <a:pathLst>
              <a:path w="731520" h="157480">
                <a:moveTo>
                  <a:pt x="0" y="0"/>
                </a:moveTo>
                <a:lnTo>
                  <a:pt x="0" y="157480"/>
                </a:lnTo>
                <a:lnTo>
                  <a:pt x="731520" y="152400"/>
                </a:lnTo>
              </a:path>
            </a:pathLst>
          </a:custGeom>
          <a:noFill/>
          <a:ln w="12700">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600">
              <a:solidFill>
                <a:srgbClr val="FFFFFF"/>
              </a:solidFill>
              <a:latin typeface="Calibri" panose="020F0502020204030204"/>
            </a:endParaRPr>
          </a:p>
        </p:txBody>
      </p:sp>
      <p:sp>
        <p:nvSpPr>
          <p:cNvPr id="32" name="Freeform: Shape 31">
            <a:extLst>
              <a:ext uri="{FF2B5EF4-FFF2-40B4-BE49-F238E27FC236}">
                <a16:creationId xmlns:a16="http://schemas.microsoft.com/office/drawing/2014/main" id="{1D5B681A-51FB-4811-81BA-7CD7A05516E1}"/>
              </a:ext>
            </a:extLst>
          </p:cNvPr>
          <p:cNvSpPr/>
          <p:nvPr/>
        </p:nvSpPr>
        <p:spPr>
          <a:xfrm>
            <a:off x="6444753" y="2333353"/>
            <a:ext cx="468394" cy="115160"/>
          </a:xfrm>
          <a:custGeom>
            <a:avLst/>
            <a:gdLst>
              <a:gd name="connsiteX0" fmla="*/ 0 w 731520"/>
              <a:gd name="connsiteY0" fmla="*/ 0 h 157480"/>
              <a:gd name="connsiteX1" fmla="*/ 0 w 731520"/>
              <a:gd name="connsiteY1" fmla="*/ 157480 h 157480"/>
              <a:gd name="connsiteX2" fmla="*/ 731520 w 731520"/>
              <a:gd name="connsiteY2" fmla="*/ 152400 h 157480"/>
            </a:gdLst>
            <a:ahLst/>
            <a:cxnLst>
              <a:cxn ang="0">
                <a:pos x="connsiteX0" y="connsiteY0"/>
              </a:cxn>
              <a:cxn ang="0">
                <a:pos x="connsiteX1" y="connsiteY1"/>
              </a:cxn>
              <a:cxn ang="0">
                <a:pos x="connsiteX2" y="connsiteY2"/>
              </a:cxn>
            </a:cxnLst>
            <a:rect l="l" t="t" r="r" b="b"/>
            <a:pathLst>
              <a:path w="731520" h="157480">
                <a:moveTo>
                  <a:pt x="0" y="0"/>
                </a:moveTo>
                <a:lnTo>
                  <a:pt x="0" y="157480"/>
                </a:lnTo>
                <a:lnTo>
                  <a:pt x="731520" y="152400"/>
                </a:lnTo>
              </a:path>
            </a:pathLst>
          </a:custGeom>
          <a:noFill/>
          <a:ln w="12700">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600">
              <a:solidFill>
                <a:srgbClr val="FFFFFF"/>
              </a:solidFill>
              <a:latin typeface="Calibri" panose="020F0502020204030204"/>
            </a:endParaRPr>
          </a:p>
        </p:txBody>
      </p:sp>
      <p:sp>
        <p:nvSpPr>
          <p:cNvPr id="33" name="Freeform: Shape 32">
            <a:extLst>
              <a:ext uri="{FF2B5EF4-FFF2-40B4-BE49-F238E27FC236}">
                <a16:creationId xmlns:a16="http://schemas.microsoft.com/office/drawing/2014/main" id="{D60540F8-DF21-4C63-A232-9F131527BEDA}"/>
              </a:ext>
            </a:extLst>
          </p:cNvPr>
          <p:cNvSpPr/>
          <p:nvPr/>
        </p:nvSpPr>
        <p:spPr>
          <a:xfrm>
            <a:off x="7928743" y="2333353"/>
            <a:ext cx="468394" cy="115160"/>
          </a:xfrm>
          <a:custGeom>
            <a:avLst/>
            <a:gdLst>
              <a:gd name="connsiteX0" fmla="*/ 0 w 731520"/>
              <a:gd name="connsiteY0" fmla="*/ 0 h 157480"/>
              <a:gd name="connsiteX1" fmla="*/ 0 w 731520"/>
              <a:gd name="connsiteY1" fmla="*/ 157480 h 157480"/>
              <a:gd name="connsiteX2" fmla="*/ 731520 w 731520"/>
              <a:gd name="connsiteY2" fmla="*/ 152400 h 157480"/>
            </a:gdLst>
            <a:ahLst/>
            <a:cxnLst>
              <a:cxn ang="0">
                <a:pos x="connsiteX0" y="connsiteY0"/>
              </a:cxn>
              <a:cxn ang="0">
                <a:pos x="connsiteX1" y="connsiteY1"/>
              </a:cxn>
              <a:cxn ang="0">
                <a:pos x="connsiteX2" y="connsiteY2"/>
              </a:cxn>
            </a:cxnLst>
            <a:rect l="l" t="t" r="r" b="b"/>
            <a:pathLst>
              <a:path w="731520" h="157480">
                <a:moveTo>
                  <a:pt x="0" y="0"/>
                </a:moveTo>
                <a:lnTo>
                  <a:pt x="0" y="157480"/>
                </a:lnTo>
                <a:lnTo>
                  <a:pt x="731520" y="152400"/>
                </a:lnTo>
              </a:path>
            </a:pathLst>
          </a:custGeom>
          <a:noFill/>
          <a:ln w="12700">
            <a:solidFill>
              <a:schemeClr val="tx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600">
              <a:solidFill>
                <a:srgbClr val="FFFFFF"/>
              </a:solidFill>
              <a:latin typeface="Calibri" panose="020F0502020204030204"/>
            </a:endParaRPr>
          </a:p>
        </p:txBody>
      </p:sp>
      <p:sp>
        <p:nvSpPr>
          <p:cNvPr id="34" name="TextBox 33">
            <a:extLst>
              <a:ext uri="{FF2B5EF4-FFF2-40B4-BE49-F238E27FC236}">
                <a16:creationId xmlns:a16="http://schemas.microsoft.com/office/drawing/2014/main" id="{9A04AB06-11D3-45E3-886B-A75E4A7F4F4D}"/>
              </a:ext>
            </a:extLst>
          </p:cNvPr>
          <p:cNvSpPr txBox="1"/>
          <p:nvPr/>
        </p:nvSpPr>
        <p:spPr>
          <a:xfrm>
            <a:off x="4167330" y="1679402"/>
            <a:ext cx="2592833" cy="338554"/>
          </a:xfrm>
          <a:prstGeom prst="rect">
            <a:avLst/>
          </a:prstGeom>
          <a:noFill/>
          <a:ln w="19050">
            <a:noFill/>
          </a:ln>
        </p:spPr>
        <p:txBody>
          <a:bodyPr wrap="square" rtlCol="0">
            <a:spAutoFit/>
          </a:bodyPr>
          <a:lstStyle/>
          <a:p>
            <a:pPr algn="ctr" defTabSz="685783"/>
            <a:r>
              <a:rPr lang="en-US" sz="1600" b="1" dirty="0">
                <a:solidFill>
                  <a:srgbClr val="202A46"/>
                </a:solidFill>
                <a:latin typeface="Calibri" panose="020F0502020204030204"/>
              </a:rPr>
              <a:t>IND Lifecycle </a:t>
            </a:r>
          </a:p>
        </p:txBody>
      </p:sp>
      <p:cxnSp>
        <p:nvCxnSpPr>
          <p:cNvPr id="35" name="Straight Connector 34">
            <a:extLst>
              <a:ext uri="{FF2B5EF4-FFF2-40B4-BE49-F238E27FC236}">
                <a16:creationId xmlns:a16="http://schemas.microsoft.com/office/drawing/2014/main" id="{4F0C0691-368C-420C-B6D9-DB8ACAB478BD}"/>
              </a:ext>
            </a:extLst>
          </p:cNvPr>
          <p:cNvCxnSpPr/>
          <p:nvPr/>
        </p:nvCxnSpPr>
        <p:spPr>
          <a:xfrm>
            <a:off x="6147378" y="1844843"/>
            <a:ext cx="780034"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E4145EC-DA34-413A-838D-316273DEE2A8}"/>
              </a:ext>
            </a:extLst>
          </p:cNvPr>
          <p:cNvCxnSpPr/>
          <p:nvPr/>
        </p:nvCxnSpPr>
        <p:spPr>
          <a:xfrm>
            <a:off x="3827316" y="1839939"/>
            <a:ext cx="941529"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8EDBDAB-9F09-4929-86AC-EE1F54E75ACC}"/>
              </a:ext>
            </a:extLst>
          </p:cNvPr>
          <p:cNvCxnSpPr/>
          <p:nvPr/>
        </p:nvCxnSpPr>
        <p:spPr>
          <a:xfrm flipV="1">
            <a:off x="6928129" y="1679408"/>
            <a:ext cx="0" cy="33086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044074-0D73-4519-A79E-62062B1A9F7B}"/>
              </a:ext>
            </a:extLst>
          </p:cNvPr>
          <p:cNvCxnSpPr/>
          <p:nvPr/>
        </p:nvCxnSpPr>
        <p:spPr>
          <a:xfrm flipV="1">
            <a:off x="3827316" y="1679408"/>
            <a:ext cx="0" cy="33086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CBA7E05-8B4B-44AE-BC62-0447EF7C8C79}"/>
              </a:ext>
            </a:extLst>
          </p:cNvPr>
          <p:cNvCxnSpPr/>
          <p:nvPr/>
        </p:nvCxnSpPr>
        <p:spPr>
          <a:xfrm flipV="1">
            <a:off x="6955419" y="1373019"/>
            <a:ext cx="1476950" cy="3661"/>
          </a:xfrm>
          <a:prstGeom prst="line">
            <a:avLst/>
          </a:prstGeom>
          <a:ln w="19050">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A4BF004-8535-4057-965C-2D61C56D897C}"/>
              </a:ext>
            </a:extLst>
          </p:cNvPr>
          <p:cNvCxnSpPr>
            <a:cxnSpLocks/>
          </p:cNvCxnSpPr>
          <p:nvPr/>
        </p:nvCxnSpPr>
        <p:spPr>
          <a:xfrm flipV="1">
            <a:off x="374436" y="805004"/>
            <a:ext cx="8109748" cy="626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8763681-5406-4AED-8210-A70F3F87FE8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7A2DD9-302F-4A3C-B9B6-60DE5ED39709}" type="slidenum">
              <a:rPr lang="en-US" smtClean="0"/>
              <a:pPr/>
              <a:t>4</a:t>
            </a:fld>
            <a:endParaRPr lang="en-US"/>
          </a:p>
        </p:txBody>
      </p:sp>
    </p:spTree>
    <p:extLst>
      <p:ext uri="{BB962C8B-B14F-4D97-AF65-F5344CB8AC3E}">
        <p14:creationId xmlns:p14="http://schemas.microsoft.com/office/powerpoint/2010/main" val="2241473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D119D-FF83-7EEB-02A1-375472495088}"/>
              </a:ext>
            </a:extLst>
          </p:cNvPr>
          <p:cNvSpPr>
            <a:spLocks noGrp="1"/>
          </p:cNvSpPr>
          <p:nvPr>
            <p:ph type="title"/>
          </p:nvPr>
        </p:nvSpPr>
        <p:spPr/>
        <p:txBody>
          <a:bodyPr>
            <a:noAutofit/>
          </a:bodyPr>
          <a:lstStyle/>
          <a:p>
            <a:r>
              <a:rPr lang="en-US" sz="2200" dirty="0"/>
              <a:t>Quantitative assessment of the added value of conducting chronic toxicology studies in rodent and nonrodent species</a:t>
            </a:r>
            <a:br>
              <a:rPr lang="en-US" sz="2200" dirty="0"/>
            </a:br>
            <a:endParaRPr lang="en-US" sz="2200" dirty="0"/>
          </a:p>
        </p:txBody>
      </p:sp>
      <p:sp>
        <p:nvSpPr>
          <p:cNvPr id="5" name="AutoShape 4">
            <a:extLst>
              <a:ext uri="{FF2B5EF4-FFF2-40B4-BE49-F238E27FC236}">
                <a16:creationId xmlns:a16="http://schemas.microsoft.com/office/drawing/2014/main" id="{D35103A5-E6A3-1CF8-58AC-09C1F2CB55B6}"/>
              </a:ext>
            </a:extLst>
          </p:cNvPr>
          <p:cNvSpPr>
            <a:spLocks noChangeAspect="1" noChangeArrowheads="1"/>
          </p:cNvSpPr>
          <p:nvPr/>
        </p:nvSpPr>
        <p:spPr bwMode="auto">
          <a:xfrm>
            <a:off x="4419599" y="2419349"/>
            <a:ext cx="2650435" cy="265043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5B3A13F0-D4B7-EEF9-27AD-3B0440CC2620}"/>
              </a:ext>
            </a:extLst>
          </p:cNvPr>
          <p:cNvPicPr>
            <a:picLocks noChangeAspect="1"/>
          </p:cNvPicPr>
          <p:nvPr/>
        </p:nvPicPr>
        <p:blipFill>
          <a:blip r:embed="rId2"/>
          <a:stretch>
            <a:fillRect/>
          </a:stretch>
        </p:blipFill>
        <p:spPr>
          <a:xfrm>
            <a:off x="1177725" y="1192953"/>
            <a:ext cx="3624119" cy="3876831"/>
          </a:xfrm>
          <a:prstGeom prst="rect">
            <a:avLst/>
          </a:prstGeom>
        </p:spPr>
      </p:pic>
      <p:pic>
        <p:nvPicPr>
          <p:cNvPr id="11" name="Picture 10">
            <a:extLst>
              <a:ext uri="{FF2B5EF4-FFF2-40B4-BE49-F238E27FC236}">
                <a16:creationId xmlns:a16="http://schemas.microsoft.com/office/drawing/2014/main" id="{7CC84049-DD88-D09A-347D-BB5CF2BB3FCF}"/>
              </a:ext>
            </a:extLst>
          </p:cNvPr>
          <p:cNvPicPr>
            <a:picLocks noChangeAspect="1"/>
          </p:cNvPicPr>
          <p:nvPr/>
        </p:nvPicPr>
        <p:blipFill>
          <a:blip r:embed="rId3"/>
          <a:stretch>
            <a:fillRect/>
          </a:stretch>
        </p:blipFill>
        <p:spPr>
          <a:xfrm>
            <a:off x="4986563" y="2826018"/>
            <a:ext cx="2650434" cy="2211466"/>
          </a:xfrm>
          <a:prstGeom prst="rect">
            <a:avLst/>
          </a:prstGeom>
        </p:spPr>
      </p:pic>
      <p:pic>
        <p:nvPicPr>
          <p:cNvPr id="13" name="Picture 12">
            <a:extLst>
              <a:ext uri="{FF2B5EF4-FFF2-40B4-BE49-F238E27FC236}">
                <a16:creationId xmlns:a16="http://schemas.microsoft.com/office/drawing/2014/main" id="{A98A87E9-9D65-CEC6-670E-E540758024F0}"/>
              </a:ext>
            </a:extLst>
          </p:cNvPr>
          <p:cNvPicPr>
            <a:picLocks noChangeAspect="1"/>
          </p:cNvPicPr>
          <p:nvPr/>
        </p:nvPicPr>
        <p:blipFill>
          <a:blip r:embed="rId4"/>
          <a:stretch>
            <a:fillRect/>
          </a:stretch>
        </p:blipFill>
        <p:spPr>
          <a:xfrm>
            <a:off x="5013066" y="870587"/>
            <a:ext cx="2650435" cy="1955431"/>
          </a:xfrm>
          <a:prstGeom prst="rect">
            <a:avLst/>
          </a:prstGeom>
        </p:spPr>
      </p:pic>
      <p:pic>
        <p:nvPicPr>
          <p:cNvPr id="15" name="Picture 14">
            <a:extLst>
              <a:ext uri="{FF2B5EF4-FFF2-40B4-BE49-F238E27FC236}">
                <a16:creationId xmlns:a16="http://schemas.microsoft.com/office/drawing/2014/main" id="{6F131DE1-7B55-FEB8-B05B-D1DDD4A7946A}"/>
              </a:ext>
            </a:extLst>
          </p:cNvPr>
          <p:cNvPicPr>
            <a:picLocks noChangeAspect="1"/>
          </p:cNvPicPr>
          <p:nvPr/>
        </p:nvPicPr>
        <p:blipFill>
          <a:blip r:embed="rId5"/>
          <a:stretch>
            <a:fillRect/>
          </a:stretch>
        </p:blipFill>
        <p:spPr>
          <a:xfrm>
            <a:off x="584258" y="1156912"/>
            <a:ext cx="888894" cy="758812"/>
          </a:xfrm>
          <a:prstGeom prst="rect">
            <a:avLst/>
          </a:prstGeom>
        </p:spPr>
      </p:pic>
    </p:spTree>
    <p:extLst>
      <p:ext uri="{BB962C8B-B14F-4D97-AF65-F5344CB8AC3E}">
        <p14:creationId xmlns:p14="http://schemas.microsoft.com/office/powerpoint/2010/main" val="4203895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D8449B-0C22-4E81-A248-D5A06F991248}"/>
              </a:ext>
            </a:extLst>
          </p:cNvPr>
          <p:cNvSpPr>
            <a:spLocks noGrp="1"/>
          </p:cNvSpPr>
          <p:nvPr>
            <p:ph type="title"/>
          </p:nvPr>
        </p:nvSpPr>
        <p:spPr>
          <a:xfrm>
            <a:off x="708660" y="186035"/>
            <a:ext cx="7295933" cy="694515"/>
          </a:xfrm>
        </p:spPr>
        <p:txBody>
          <a:bodyPr/>
          <a:lstStyle/>
          <a:p>
            <a:r>
              <a:rPr lang="en-US" sz="3200" b="1" dirty="0"/>
              <a:t>Conclusion</a:t>
            </a:r>
            <a:endParaRPr lang="en-US" b="1" dirty="0"/>
          </a:p>
        </p:txBody>
      </p:sp>
      <p:sp>
        <p:nvSpPr>
          <p:cNvPr id="10" name="Content Placeholder 9">
            <a:extLst>
              <a:ext uri="{FF2B5EF4-FFF2-40B4-BE49-F238E27FC236}">
                <a16:creationId xmlns:a16="http://schemas.microsoft.com/office/drawing/2014/main" id="{7D60776D-2BF7-4836-B8E4-941AB1C999D3}"/>
              </a:ext>
            </a:extLst>
          </p:cNvPr>
          <p:cNvSpPr txBox="1">
            <a:spLocks noGrp="1"/>
          </p:cNvSpPr>
          <p:nvPr>
            <p:ph idx="1"/>
          </p:nvPr>
        </p:nvSpPr>
        <p:spPr>
          <a:xfrm>
            <a:off x="623454" y="1190625"/>
            <a:ext cx="8209395" cy="2880789"/>
          </a:xfrm>
          <a:prstGeom prst="rect">
            <a:avLst/>
          </a:prstGeom>
          <a:noFill/>
        </p:spPr>
        <p:txBody>
          <a:bodyPr wrap="square" lIns="0" tIns="0" rIns="0" bIns="0" rtlCol="0">
            <a:spAutoFit/>
          </a:bodyPr>
          <a:lstStyle/>
          <a:p>
            <a:r>
              <a:rPr lang="en-US" sz="1800" dirty="0">
                <a:ea typeface="Calibri" panose="020F0502020204030204" pitchFamily="34" charset="0"/>
                <a:cs typeface="Times New Roman" panose="02020603050405020304" pitchFamily="18" charset="0"/>
              </a:rPr>
              <a:t>The CDISC-SEND data standard has created new opportunities for collaborative development of open-source software solutions to facilitate cross-study analyses of toxicology study data. </a:t>
            </a:r>
            <a:endParaRPr lang="en-US" sz="1800" dirty="0"/>
          </a:p>
          <a:p>
            <a:r>
              <a:rPr lang="en-US" sz="1800" dirty="0">
                <a:cs typeface="Arial" panose="020B0604020202020204" pitchFamily="34" charset="0"/>
              </a:rPr>
              <a:t>FDA, </a:t>
            </a:r>
            <a:r>
              <a:rPr lang="en-US" sz="1800" dirty="0" err="1">
                <a:cs typeface="Arial" panose="020B0604020202020204" pitchFamily="34" charset="0"/>
              </a:rPr>
              <a:t>BioCelerate</a:t>
            </a:r>
            <a:r>
              <a:rPr lang="en-US" sz="1800" dirty="0">
                <a:cs typeface="Arial" panose="020B0604020202020204" pitchFamily="34" charset="0"/>
              </a:rPr>
              <a:t>, and PHUSE have collaboratively developed the </a:t>
            </a:r>
            <a:r>
              <a:rPr lang="en-US" sz="1800" dirty="0" err="1">
                <a:cs typeface="Arial" panose="020B0604020202020204" pitchFamily="34" charset="0"/>
              </a:rPr>
              <a:t>sendigR</a:t>
            </a:r>
            <a:r>
              <a:rPr lang="en-US" sz="1800" dirty="0">
                <a:cs typeface="Arial" panose="020B0604020202020204" pitchFamily="34" charset="0"/>
              </a:rPr>
              <a:t> R package, a free open-source software solution that will enable data scientists and toxicologists to interrogate large repositories of SEND-formatted toxicology study data.</a:t>
            </a:r>
          </a:p>
          <a:p>
            <a:r>
              <a:rPr lang="en-US" sz="1800" dirty="0">
                <a:cs typeface="Arial" panose="020B0604020202020204" pitchFamily="34" charset="0"/>
              </a:rPr>
              <a:t>The </a:t>
            </a:r>
            <a:r>
              <a:rPr lang="en-US" sz="1800" dirty="0" err="1">
                <a:cs typeface="Arial" panose="020B0604020202020204" pitchFamily="34" charset="0"/>
              </a:rPr>
              <a:t>sendigR</a:t>
            </a:r>
            <a:r>
              <a:rPr lang="en-US" sz="1800" dirty="0">
                <a:cs typeface="Arial" panose="020B0604020202020204" pitchFamily="34" charset="0"/>
              </a:rPr>
              <a:t> R package has been used to build a database containing all SEND datasets submitted to CDER that can be utilized by web applications and custom scripts to enhance regulatory review, knowledge management, and data-driven policy development.</a:t>
            </a:r>
          </a:p>
        </p:txBody>
      </p:sp>
    </p:spTree>
    <p:extLst>
      <p:ext uri="{BB962C8B-B14F-4D97-AF65-F5344CB8AC3E}">
        <p14:creationId xmlns:p14="http://schemas.microsoft.com/office/powerpoint/2010/main" val="1458991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AE1B-AE5A-4F6B-9D7A-D658C58E3C5A}"/>
              </a:ext>
            </a:extLst>
          </p:cNvPr>
          <p:cNvSpPr>
            <a:spLocks noGrp="1"/>
          </p:cNvSpPr>
          <p:nvPr>
            <p:ph type="title"/>
          </p:nvPr>
        </p:nvSpPr>
        <p:spPr>
          <a:xfrm>
            <a:off x="816725" y="177722"/>
            <a:ext cx="7295933" cy="694515"/>
          </a:xfrm>
        </p:spPr>
        <p:txBody>
          <a:bodyPr>
            <a:normAutofit/>
          </a:bodyPr>
          <a:lstStyle/>
          <a:p>
            <a:r>
              <a:rPr lang="en-US" sz="3200" b="1" dirty="0"/>
              <a:t>Acknowledgments</a:t>
            </a:r>
          </a:p>
        </p:txBody>
      </p:sp>
      <p:sp>
        <p:nvSpPr>
          <p:cNvPr id="3" name="Content Placeholder 2">
            <a:extLst>
              <a:ext uri="{FF2B5EF4-FFF2-40B4-BE49-F238E27FC236}">
                <a16:creationId xmlns:a16="http://schemas.microsoft.com/office/drawing/2014/main" id="{3DEA857F-DD29-4993-BB0D-F892AC5551E4}"/>
              </a:ext>
            </a:extLst>
          </p:cNvPr>
          <p:cNvSpPr>
            <a:spLocks noGrp="1"/>
          </p:cNvSpPr>
          <p:nvPr>
            <p:ph idx="1"/>
          </p:nvPr>
        </p:nvSpPr>
        <p:spPr/>
        <p:txBody>
          <a:bodyPr numCol="2">
            <a:normAutofit fontScale="40000" lnSpcReduction="20000"/>
          </a:bodyPr>
          <a:lstStyle/>
          <a:p>
            <a:r>
              <a:rPr lang="en-US" sz="6000" u="sng" dirty="0"/>
              <a:t>FDA</a:t>
            </a:r>
          </a:p>
          <a:p>
            <a:pPr lvl="1"/>
            <a:r>
              <a:rPr lang="en-US" sz="6000" dirty="0"/>
              <a:t>Stephanie Leuenroth-Quinn</a:t>
            </a:r>
          </a:p>
          <a:p>
            <a:pPr lvl="1"/>
            <a:r>
              <a:rPr lang="en-US" sz="6000" dirty="0"/>
              <a:t>Md Yousuf Ali (ORISE)</a:t>
            </a:r>
          </a:p>
          <a:p>
            <a:pPr lvl="1"/>
            <a:r>
              <a:rPr lang="en-US" sz="6000" dirty="0"/>
              <a:t>Susan Butler (ORISE)</a:t>
            </a:r>
          </a:p>
          <a:p>
            <a:pPr lvl="1"/>
            <a:r>
              <a:rPr lang="en-US" sz="6000" dirty="0"/>
              <a:t>Girija Mallampalli (ORISE)</a:t>
            </a:r>
          </a:p>
          <a:p>
            <a:pPr lvl="1"/>
            <a:r>
              <a:rPr lang="en-US" sz="6000" dirty="0"/>
              <a:t>Sabbir Ahmed (ORISE)</a:t>
            </a:r>
          </a:p>
          <a:p>
            <a:pPr lvl="1"/>
            <a:r>
              <a:rPr lang="en-US" sz="6000" dirty="0"/>
              <a:t>Daniel Russo (ORISE)</a:t>
            </a:r>
          </a:p>
          <a:p>
            <a:pPr marL="0" indent="0">
              <a:buNone/>
            </a:pPr>
            <a:endParaRPr lang="en-US" sz="6000" u="sng" dirty="0"/>
          </a:p>
          <a:p>
            <a:endParaRPr lang="en-US" sz="6000" u="sng" dirty="0"/>
          </a:p>
          <a:p>
            <a:r>
              <a:rPr lang="en-US" sz="6000" u="sng" dirty="0" err="1"/>
              <a:t>BioCelerate</a:t>
            </a:r>
            <a:endParaRPr lang="en-US" sz="6000" u="sng" dirty="0"/>
          </a:p>
          <a:p>
            <a:pPr lvl="1"/>
            <a:r>
              <a:rPr lang="en-US" sz="6000" dirty="0"/>
              <a:t>Mark Carfagna (Eli Lilly)</a:t>
            </a:r>
          </a:p>
          <a:p>
            <a:pPr lvl="1"/>
            <a:r>
              <a:rPr lang="en-US" sz="6000" dirty="0"/>
              <a:t>Brianna Paisley (Eli Lilly)</a:t>
            </a:r>
          </a:p>
          <a:p>
            <a:pPr lvl="1"/>
            <a:r>
              <a:rPr lang="en-US" sz="6000" dirty="0"/>
              <a:t>Bo Larsen (Novo Nordisk)</a:t>
            </a:r>
          </a:p>
          <a:p>
            <a:pPr lvl="1"/>
            <a:r>
              <a:rPr lang="en-US" sz="6000" dirty="0"/>
              <a:t>Bill Houser (BMS)</a:t>
            </a:r>
          </a:p>
          <a:p>
            <a:pPr lvl="1"/>
            <a:r>
              <a:rPr lang="en-US" sz="6000" dirty="0"/>
              <a:t>Wenxian Wang (BMS)</a:t>
            </a:r>
          </a:p>
          <a:p>
            <a:pPr lvl="1"/>
            <a:endParaRPr lang="en-US" dirty="0"/>
          </a:p>
          <a:p>
            <a:pPr lvl="1"/>
            <a:endParaRPr lang="en-US" dirty="0"/>
          </a:p>
        </p:txBody>
      </p:sp>
    </p:spTree>
    <p:extLst>
      <p:ext uri="{BB962C8B-B14F-4D97-AF65-F5344CB8AC3E}">
        <p14:creationId xmlns:p14="http://schemas.microsoft.com/office/powerpoint/2010/main" val="3449590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8336-FD7A-4DF4-AC39-594BE1AA2D32}"/>
              </a:ext>
            </a:extLst>
          </p:cNvPr>
          <p:cNvSpPr>
            <a:spLocks noGrp="1"/>
          </p:cNvSpPr>
          <p:nvPr>
            <p:ph type="title"/>
          </p:nvPr>
        </p:nvSpPr>
        <p:spPr/>
        <p:txBody>
          <a:bodyPr/>
          <a:lstStyle/>
          <a:p>
            <a:r>
              <a:rPr lang="en-US" b="1" dirty="0"/>
              <a:t>Questions</a:t>
            </a:r>
          </a:p>
        </p:txBody>
      </p:sp>
    </p:spTree>
    <p:extLst>
      <p:ext uri="{BB962C8B-B14F-4D97-AF65-F5344CB8AC3E}">
        <p14:creationId xmlns:p14="http://schemas.microsoft.com/office/powerpoint/2010/main" val="167175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3F60-1992-429C-A926-1DB53EAA28FC}"/>
              </a:ext>
            </a:extLst>
          </p:cNvPr>
          <p:cNvSpPr>
            <a:spLocks noGrp="1"/>
          </p:cNvSpPr>
          <p:nvPr>
            <p:ph type="title"/>
          </p:nvPr>
        </p:nvSpPr>
        <p:spPr/>
        <p:txBody>
          <a:bodyPr/>
          <a:lstStyle/>
          <a:p>
            <a:r>
              <a:rPr lang="en-US" dirty="0"/>
              <a:t>PHUSE Nonclinical Scripts Project</a:t>
            </a:r>
          </a:p>
        </p:txBody>
      </p:sp>
      <p:sp>
        <p:nvSpPr>
          <p:cNvPr id="3" name="Content Placeholder 2">
            <a:extLst>
              <a:ext uri="{FF2B5EF4-FFF2-40B4-BE49-F238E27FC236}">
                <a16:creationId xmlns:a16="http://schemas.microsoft.com/office/drawing/2014/main" id="{3973B702-052B-4DFC-BF90-C5C74307CB68}"/>
              </a:ext>
            </a:extLst>
          </p:cNvPr>
          <p:cNvSpPr>
            <a:spLocks noGrp="1"/>
          </p:cNvSpPr>
          <p:nvPr>
            <p:ph idx="1"/>
          </p:nvPr>
        </p:nvSpPr>
        <p:spPr/>
        <p:txBody>
          <a:bodyPr/>
          <a:lstStyle/>
          <a:p>
            <a:r>
              <a:rPr lang="en-US" sz="2200" dirty="0"/>
              <a:t>The Pharmaceutical Users Software Exchange (PHUSE) supported the initiation of the Nonclinical Scripts Project in March 2016.</a:t>
            </a:r>
          </a:p>
          <a:p>
            <a:pPr lvl="1"/>
            <a:r>
              <a:rPr lang="en-US" sz="1600" dirty="0">
                <a:hlinkClick r:id="rId2"/>
              </a:rPr>
              <a:t>https://github.com/phuse-org/phuse-scripts/tree/master/contributed/Nonclinical/R</a:t>
            </a:r>
            <a:r>
              <a:rPr lang="en-US" sz="1600" dirty="0"/>
              <a:t> </a:t>
            </a:r>
          </a:p>
          <a:p>
            <a:r>
              <a:rPr lang="en-US" sz="2200" dirty="0"/>
              <a:t>Initial scripts were developed using the open-source statistical programming language, R, to enable:</a:t>
            </a:r>
          </a:p>
          <a:p>
            <a:pPr lvl="1"/>
            <a:r>
              <a:rPr lang="en-US" sz="2000" dirty="0"/>
              <a:t>Loading SEND data into R</a:t>
            </a:r>
          </a:p>
          <a:p>
            <a:pPr lvl="1"/>
            <a:r>
              <a:rPr lang="en-US" sz="2000" dirty="0"/>
              <a:t>Merging findings and subject metadate for analysis</a:t>
            </a:r>
          </a:p>
          <a:p>
            <a:pPr lvl="1"/>
            <a:r>
              <a:rPr lang="en-US" sz="2000" dirty="0"/>
              <a:t>Summarizing and visualizing various toxicology study endpoints</a:t>
            </a:r>
          </a:p>
          <a:p>
            <a:pPr lvl="1"/>
            <a:endParaRPr lang="en-US" dirty="0"/>
          </a:p>
        </p:txBody>
      </p:sp>
    </p:spTree>
    <p:extLst>
      <p:ext uri="{BB962C8B-B14F-4D97-AF65-F5344CB8AC3E}">
        <p14:creationId xmlns:p14="http://schemas.microsoft.com/office/powerpoint/2010/main" val="1584881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3F60-1992-429C-A926-1DB53EAA28FC}"/>
              </a:ext>
            </a:extLst>
          </p:cNvPr>
          <p:cNvSpPr>
            <a:spLocks noGrp="1"/>
          </p:cNvSpPr>
          <p:nvPr>
            <p:ph type="title"/>
          </p:nvPr>
        </p:nvSpPr>
        <p:spPr/>
        <p:txBody>
          <a:bodyPr/>
          <a:lstStyle/>
          <a:p>
            <a:r>
              <a:rPr lang="en-US" dirty="0"/>
              <a:t>PHUSE Nonclinical Scripts Project</a:t>
            </a:r>
          </a:p>
        </p:txBody>
      </p:sp>
      <p:sp>
        <p:nvSpPr>
          <p:cNvPr id="3" name="Content Placeholder 2">
            <a:extLst>
              <a:ext uri="{FF2B5EF4-FFF2-40B4-BE49-F238E27FC236}">
                <a16:creationId xmlns:a16="http://schemas.microsoft.com/office/drawing/2014/main" id="{3973B702-052B-4DFC-BF90-C5C74307CB68}"/>
              </a:ext>
            </a:extLst>
          </p:cNvPr>
          <p:cNvSpPr>
            <a:spLocks noGrp="1"/>
          </p:cNvSpPr>
          <p:nvPr>
            <p:ph idx="1"/>
          </p:nvPr>
        </p:nvSpPr>
        <p:spPr/>
        <p:txBody>
          <a:bodyPr/>
          <a:lstStyle/>
          <a:p>
            <a:r>
              <a:rPr lang="en-US" sz="2200" dirty="0"/>
              <a:t>In subsequent years, the R Shiny framework was utilized to develop a series of interactive proof-of-concept web apps:</a:t>
            </a:r>
          </a:p>
          <a:p>
            <a:pPr lvl="1"/>
            <a:r>
              <a:rPr lang="en-US" sz="1800" dirty="0">
                <a:hlinkClick r:id="rId2"/>
              </a:rPr>
              <a:t>Flexible generation of body weight gains (BG) from body weights (BW)</a:t>
            </a:r>
            <a:endParaRPr lang="en-US" sz="1800" dirty="0"/>
          </a:p>
          <a:p>
            <a:pPr lvl="1"/>
            <a:r>
              <a:rPr lang="en-US" sz="1800" dirty="0">
                <a:hlinkClick r:id="rId3"/>
              </a:rPr>
              <a:t>Interactive visualization of histopathology endpoints</a:t>
            </a:r>
            <a:endParaRPr lang="en-US" sz="1800" dirty="0"/>
          </a:p>
          <a:p>
            <a:pPr lvl="1"/>
            <a:r>
              <a:rPr lang="en-US" sz="1800" dirty="0">
                <a:hlinkClick r:id="rId4"/>
              </a:rPr>
              <a:t>Interactive visualization clinical pathology endpoints</a:t>
            </a:r>
            <a:endParaRPr lang="en-US" sz="1800" dirty="0">
              <a:hlinkClick r:id="rId5"/>
            </a:endParaRPr>
          </a:p>
          <a:p>
            <a:pPr lvl="1"/>
            <a:r>
              <a:rPr lang="en-US" sz="1800" dirty="0">
                <a:hlinkClick r:id="rId5"/>
              </a:rPr>
              <a:t>Generation of simplified </a:t>
            </a:r>
            <a:r>
              <a:rPr lang="en-US" sz="1800" dirty="0" err="1">
                <a:hlinkClick r:id="rId5"/>
              </a:rPr>
              <a:t>ts.xpt</a:t>
            </a:r>
            <a:r>
              <a:rPr lang="en-US" sz="1800" dirty="0">
                <a:hlinkClick r:id="rId5"/>
              </a:rPr>
              <a:t> files</a:t>
            </a:r>
            <a:endParaRPr lang="en-US" sz="1800" dirty="0"/>
          </a:p>
          <a:p>
            <a:pPr lvl="1"/>
            <a:r>
              <a:rPr lang="en-US" sz="1800" dirty="0">
                <a:hlinkClick r:id="rId6"/>
              </a:rPr>
              <a:t>POC for analysis/visualization from Latin square study design</a:t>
            </a:r>
            <a:endParaRPr lang="en-US" sz="1800" dirty="0"/>
          </a:p>
          <a:p>
            <a:pPr lvl="1"/>
            <a:r>
              <a:rPr lang="en-US" sz="1800" dirty="0">
                <a:hlinkClick r:id="rId7"/>
              </a:rPr>
              <a:t>Generation of mock SEND datasets</a:t>
            </a:r>
            <a:endParaRPr lang="en-US" sz="1800" dirty="0"/>
          </a:p>
          <a:p>
            <a:pPr lvl="1"/>
            <a:r>
              <a:rPr lang="en-US" sz="1800" dirty="0">
                <a:hlinkClick r:id="rId8"/>
              </a:rPr>
              <a:t>Summarization of exposure margins and key findings across studies</a:t>
            </a:r>
            <a:endParaRPr lang="en-US" sz="1800" dirty="0"/>
          </a:p>
          <a:p>
            <a:pPr lvl="1"/>
            <a:endParaRPr lang="en-US" dirty="0"/>
          </a:p>
        </p:txBody>
      </p:sp>
    </p:spTree>
    <p:extLst>
      <p:ext uri="{BB962C8B-B14F-4D97-AF65-F5344CB8AC3E}">
        <p14:creationId xmlns:p14="http://schemas.microsoft.com/office/powerpoint/2010/main" val="160233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D8449B-0C22-4E81-A248-D5A06F991248}"/>
              </a:ext>
            </a:extLst>
          </p:cNvPr>
          <p:cNvSpPr>
            <a:spLocks noGrp="1"/>
          </p:cNvSpPr>
          <p:nvPr>
            <p:ph type="title"/>
          </p:nvPr>
        </p:nvSpPr>
        <p:spPr>
          <a:xfrm>
            <a:off x="791787" y="169409"/>
            <a:ext cx="7295933" cy="694515"/>
          </a:xfrm>
        </p:spPr>
        <p:txBody>
          <a:bodyPr>
            <a:normAutofit/>
          </a:bodyPr>
          <a:lstStyle/>
          <a:p>
            <a:r>
              <a:rPr lang="en-US" sz="2900" b="1" dirty="0"/>
              <a:t>FDA/</a:t>
            </a:r>
            <a:r>
              <a:rPr lang="en-US" sz="2900" b="1" dirty="0" err="1"/>
              <a:t>BioCelerate</a:t>
            </a:r>
            <a:r>
              <a:rPr lang="en-US" sz="2900" b="1" dirty="0"/>
              <a:t>/PHUSE Collaboration</a:t>
            </a:r>
          </a:p>
        </p:txBody>
      </p:sp>
      <p:sp>
        <p:nvSpPr>
          <p:cNvPr id="10" name="Content Placeholder 9">
            <a:extLst>
              <a:ext uri="{FF2B5EF4-FFF2-40B4-BE49-F238E27FC236}">
                <a16:creationId xmlns:a16="http://schemas.microsoft.com/office/drawing/2014/main" id="{7D60776D-2BF7-4836-B8E4-941AB1C999D3}"/>
              </a:ext>
            </a:extLst>
          </p:cNvPr>
          <p:cNvSpPr txBox="1">
            <a:spLocks noGrp="1"/>
          </p:cNvSpPr>
          <p:nvPr>
            <p:ph idx="1"/>
          </p:nvPr>
        </p:nvSpPr>
        <p:spPr>
          <a:xfrm>
            <a:off x="257348" y="1007745"/>
            <a:ext cx="8509000" cy="3407087"/>
          </a:xfrm>
          <a:prstGeom prst="rect">
            <a:avLst/>
          </a:prstGeom>
          <a:noFill/>
        </p:spPr>
        <p:txBody>
          <a:bodyPr wrap="square" lIns="0" tIns="0" rIns="0" bIns="0" rtlCol="0">
            <a:spAutoFit/>
          </a:bodyPr>
          <a:lstStyle/>
          <a:p>
            <a:r>
              <a:rPr lang="en-US" sz="1800" dirty="0">
                <a:ea typeface="Calibri" panose="020F0502020204030204" pitchFamily="34" charset="0"/>
                <a:cs typeface="Times New Roman" panose="02020603050405020304" pitchFamily="18" charset="0"/>
              </a:rPr>
              <a:t>In 2019, FDA/CDER established a public private partnership with </a:t>
            </a:r>
            <a:r>
              <a:rPr lang="en-US" sz="1800" dirty="0" err="1">
                <a:ea typeface="Calibri" panose="020F0502020204030204" pitchFamily="34" charset="0"/>
                <a:cs typeface="Times New Roman" panose="02020603050405020304" pitchFamily="18" charset="0"/>
              </a:rPr>
              <a:t>BioCelerate</a:t>
            </a:r>
            <a:r>
              <a:rPr lang="en-US" sz="1800" dirty="0">
                <a:ea typeface="Calibri" panose="020F0502020204030204" pitchFamily="34" charset="0"/>
                <a:cs typeface="Times New Roman" panose="02020603050405020304" pitchFamily="18" charset="0"/>
              </a:rPr>
              <a:t> to develop and publicize novel methods of extracting value from SEND datasets.</a:t>
            </a:r>
          </a:p>
          <a:p>
            <a:pPr lvl="1"/>
            <a:r>
              <a:rPr lang="en-US" sz="1500" dirty="0">
                <a:ea typeface="Calibri" panose="020F0502020204030204" pitchFamily="34" charset="0"/>
                <a:cs typeface="Times New Roman" panose="02020603050405020304" pitchFamily="18" charset="0"/>
              </a:rPr>
              <a:t>An MOU was also established with PHUSE facilitate collaboration with non-</a:t>
            </a:r>
            <a:r>
              <a:rPr lang="en-US" sz="1500" dirty="0" err="1">
                <a:ea typeface="Calibri" panose="020F0502020204030204" pitchFamily="34" charset="0"/>
                <a:cs typeface="Times New Roman" panose="02020603050405020304" pitchFamily="18" charset="0"/>
              </a:rPr>
              <a:t>BioCelerate</a:t>
            </a:r>
            <a:r>
              <a:rPr lang="en-US" sz="1500" dirty="0">
                <a:ea typeface="Calibri" panose="020F0502020204030204" pitchFamily="34" charset="0"/>
                <a:cs typeface="Times New Roman" panose="02020603050405020304" pitchFamily="18" charset="0"/>
              </a:rPr>
              <a:t> members.</a:t>
            </a:r>
          </a:p>
          <a:p>
            <a:pPr lvl="1"/>
            <a:endParaRPr lang="en-US" sz="800" dirty="0">
              <a:ea typeface="Calibri" panose="020F0502020204030204" pitchFamily="34" charset="0"/>
              <a:cs typeface="Times New Roman" panose="02020603050405020304" pitchFamily="18" charset="0"/>
            </a:endParaRPr>
          </a:p>
          <a:p>
            <a:r>
              <a:rPr lang="en-US" sz="1800" b="1" dirty="0">
                <a:ea typeface="Calibri" panose="020F0502020204030204" pitchFamily="34" charset="0"/>
                <a:cs typeface="Times New Roman" panose="02020603050405020304" pitchFamily="18" charset="0"/>
              </a:rPr>
              <a:t>First publication </a:t>
            </a:r>
            <a:r>
              <a:rPr lang="en-US" sz="1800" dirty="0">
                <a:ea typeface="Calibri" panose="020F0502020204030204" pitchFamily="34" charset="0"/>
                <a:cs typeface="Times New Roman" panose="02020603050405020304" pitchFamily="18" charset="0"/>
              </a:rPr>
              <a:t>focused on identifying challenges and opportunities to improve harmonization of the standard via industry adoption of best practices in SEND dataset creation and/or modification of the SEND data standard in subsequent releases:</a:t>
            </a:r>
          </a:p>
          <a:p>
            <a:pPr lvl="1"/>
            <a:r>
              <a:rPr lang="en-US" sz="1500" i="1" dirty="0">
                <a:ea typeface="Calibri" panose="020F0502020204030204" pitchFamily="34" charset="0"/>
                <a:cs typeface="Times New Roman" panose="02020603050405020304" pitchFamily="18" charset="0"/>
                <a:hlinkClick r:id="rId2"/>
              </a:rPr>
              <a:t>“SEND harmonization &amp; cross-study analysis: A proposal to better harvest the value from SEND data.”</a:t>
            </a:r>
            <a:endParaRPr lang="en-US" sz="1500" i="1" dirty="0">
              <a:ea typeface="Calibri" panose="020F0502020204030204" pitchFamily="34" charset="0"/>
              <a:cs typeface="Times New Roman" panose="02020603050405020304" pitchFamily="18" charset="0"/>
            </a:endParaRPr>
          </a:p>
          <a:p>
            <a:pPr lvl="1"/>
            <a:endParaRPr lang="en-US" sz="800" i="1" dirty="0">
              <a:ea typeface="Calibri" panose="020F0502020204030204" pitchFamily="34" charset="0"/>
              <a:cs typeface="Times New Roman" panose="02020603050405020304" pitchFamily="18" charset="0"/>
            </a:endParaRPr>
          </a:p>
          <a:p>
            <a:r>
              <a:rPr lang="en-US" sz="1800" b="1" dirty="0">
                <a:cs typeface="Times New Roman" panose="02020603050405020304" pitchFamily="18" charset="0"/>
              </a:rPr>
              <a:t>Second publication </a:t>
            </a:r>
            <a:r>
              <a:rPr lang="en-US" sz="1800" dirty="0">
                <a:cs typeface="Times New Roman" panose="02020603050405020304" pitchFamily="18" charset="0"/>
              </a:rPr>
              <a:t>explored the feasibility of a practical cross-study analysis use case, i.e., building and querying a historical control database from SEND datasets:</a:t>
            </a:r>
          </a:p>
          <a:p>
            <a:pPr lvl="1"/>
            <a:r>
              <a:rPr lang="en-US" sz="1500" i="1" dirty="0">
                <a:hlinkClick r:id="rId3"/>
              </a:rPr>
              <a:t>“Leveraging the value of CDISC SEND datasets for cross-study analysis: Incidence of microscopic findings in control animals.”</a:t>
            </a:r>
            <a:endParaRPr lang="en-US" sz="1500" dirty="0">
              <a:cs typeface="Arial" panose="020B0604020202020204" pitchFamily="34" charset="0"/>
            </a:endParaRPr>
          </a:p>
        </p:txBody>
      </p:sp>
    </p:spTree>
    <p:extLst>
      <p:ext uri="{BB962C8B-B14F-4D97-AF65-F5344CB8AC3E}">
        <p14:creationId xmlns:p14="http://schemas.microsoft.com/office/powerpoint/2010/main" val="2700566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D8449B-0C22-4E81-A248-D5A06F991248}"/>
              </a:ext>
            </a:extLst>
          </p:cNvPr>
          <p:cNvSpPr>
            <a:spLocks noGrp="1"/>
          </p:cNvSpPr>
          <p:nvPr>
            <p:ph type="title"/>
          </p:nvPr>
        </p:nvSpPr>
        <p:spPr>
          <a:xfrm>
            <a:off x="766848" y="186035"/>
            <a:ext cx="7295933" cy="694515"/>
          </a:xfrm>
        </p:spPr>
        <p:txBody>
          <a:bodyPr>
            <a:normAutofit/>
          </a:bodyPr>
          <a:lstStyle/>
          <a:p>
            <a:r>
              <a:rPr lang="en-US" sz="3200" b="1" dirty="0"/>
              <a:t>R Package: </a:t>
            </a:r>
            <a:r>
              <a:rPr lang="en-US" sz="3200" b="1" dirty="0" err="1"/>
              <a:t>sendigR</a:t>
            </a:r>
            <a:endParaRPr lang="en-US" sz="3200" b="1" dirty="0"/>
          </a:p>
        </p:txBody>
      </p:sp>
      <p:sp>
        <p:nvSpPr>
          <p:cNvPr id="10" name="Content Placeholder 9">
            <a:extLst>
              <a:ext uri="{FF2B5EF4-FFF2-40B4-BE49-F238E27FC236}">
                <a16:creationId xmlns:a16="http://schemas.microsoft.com/office/drawing/2014/main" id="{7D60776D-2BF7-4836-B8E4-941AB1C999D3}"/>
              </a:ext>
            </a:extLst>
          </p:cNvPr>
          <p:cNvSpPr txBox="1">
            <a:spLocks noGrp="1"/>
          </p:cNvSpPr>
          <p:nvPr>
            <p:ph idx="1"/>
          </p:nvPr>
        </p:nvSpPr>
        <p:spPr>
          <a:xfrm>
            <a:off x="916478" y="1190625"/>
            <a:ext cx="7371311" cy="3539430"/>
          </a:xfrm>
          <a:prstGeom prst="rect">
            <a:avLst/>
          </a:prstGeom>
          <a:noFill/>
        </p:spPr>
        <p:txBody>
          <a:bodyPr wrap="square" lIns="0" tIns="0" rIns="0" bIns="0" rtlCol="0">
            <a:spAutoFit/>
          </a:bodyPr>
          <a:lstStyle/>
          <a:p>
            <a:r>
              <a:rPr lang="en-US" sz="2000" dirty="0">
                <a:cs typeface="Arial" panose="020B0604020202020204" pitchFamily="34" charset="0"/>
              </a:rPr>
              <a:t>R scripts from Carfagna et al., 2020 were subsequently enhanced and refactored as an R package called </a:t>
            </a:r>
            <a:r>
              <a:rPr lang="en-US" sz="2000" dirty="0" err="1">
                <a:cs typeface="Arial" panose="020B0604020202020204" pitchFamily="34" charset="0"/>
              </a:rPr>
              <a:t>sendigR</a:t>
            </a:r>
            <a:r>
              <a:rPr lang="en-US" sz="2000" dirty="0">
                <a:cs typeface="Arial" panose="020B0604020202020204" pitchFamily="34" charset="0"/>
              </a:rPr>
              <a:t>.</a:t>
            </a:r>
          </a:p>
          <a:p>
            <a:r>
              <a:rPr lang="en-US" sz="2000" dirty="0">
                <a:cs typeface="Arial" panose="020B0604020202020204" pitchFamily="34" charset="0"/>
              </a:rPr>
              <a:t>Functionality of the package is primarily focused on facilitating the targeted extraction of historical control data based on user-specified study and/or animal parameters, e.g. date of study, route of administration of test article, species, animal age, etc.</a:t>
            </a:r>
          </a:p>
          <a:p>
            <a:r>
              <a:rPr lang="en-US" sz="2000" dirty="0">
                <a:cs typeface="Arial" panose="020B0604020202020204" pitchFamily="34" charset="0"/>
              </a:rPr>
              <a:t>Additional functionality will be added to allow users to compare and contrast toxicological profiles of various test articles across studies. </a:t>
            </a:r>
          </a:p>
          <a:p>
            <a:r>
              <a:rPr lang="en-US" sz="2000" dirty="0" err="1">
                <a:cs typeface="Arial" panose="020B0604020202020204" pitchFamily="34" charset="0"/>
              </a:rPr>
              <a:t>sendigR</a:t>
            </a:r>
            <a:r>
              <a:rPr lang="en-US" sz="2000" dirty="0">
                <a:cs typeface="Arial" panose="020B0604020202020204" pitchFamily="34" charset="0"/>
              </a:rPr>
              <a:t> is currently available on CRAN and the source code can be accessed via GitHub:</a:t>
            </a:r>
          </a:p>
          <a:p>
            <a:pPr lvl="1"/>
            <a:r>
              <a:rPr lang="en-US" sz="1600" dirty="0">
                <a:cs typeface="Arial" panose="020B0604020202020204" pitchFamily="34" charset="0"/>
                <a:hlinkClick r:id="rId2"/>
              </a:rPr>
              <a:t>https://github.com/phuse-org/sendigR</a:t>
            </a:r>
            <a:endParaRPr lang="en-US" sz="1600" dirty="0">
              <a:cs typeface="Arial" panose="020B0604020202020204" pitchFamily="34" charset="0"/>
            </a:endParaRPr>
          </a:p>
        </p:txBody>
      </p:sp>
    </p:spTree>
    <p:extLst>
      <p:ext uri="{BB962C8B-B14F-4D97-AF65-F5344CB8AC3E}">
        <p14:creationId xmlns:p14="http://schemas.microsoft.com/office/powerpoint/2010/main" val="126423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AD7A9585-69DF-4555-9B17-297E88B2202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633" y="863625"/>
            <a:ext cx="6916752" cy="4159737"/>
          </a:xfrm>
          <a:prstGeom prst="rect">
            <a:avLst/>
          </a:prstGeom>
        </p:spPr>
      </p:pic>
      <p:sp>
        <p:nvSpPr>
          <p:cNvPr id="17" name="TextBox 16">
            <a:extLst>
              <a:ext uri="{FF2B5EF4-FFF2-40B4-BE49-F238E27FC236}">
                <a16:creationId xmlns:a16="http://schemas.microsoft.com/office/drawing/2014/main" id="{AA9FA3CF-509F-4F24-9256-655764310D19}"/>
              </a:ext>
            </a:extLst>
          </p:cNvPr>
          <p:cNvSpPr txBox="1"/>
          <p:nvPr/>
        </p:nvSpPr>
        <p:spPr>
          <a:xfrm>
            <a:off x="7353559" y="1454727"/>
            <a:ext cx="1590936" cy="2031325"/>
          </a:xfrm>
          <a:prstGeom prst="rect">
            <a:avLst/>
          </a:prstGeom>
          <a:noFill/>
        </p:spPr>
        <p:txBody>
          <a:bodyPr wrap="square" rtlCol="0">
            <a:spAutoFit/>
          </a:bodyPr>
          <a:lstStyle/>
          <a:p>
            <a:r>
              <a:rPr lang="en-US" sz="1400" dirty="0"/>
              <a:t>Functions in the </a:t>
            </a:r>
            <a:r>
              <a:rPr lang="en-US" sz="1400" dirty="0" err="1"/>
              <a:t>sendigR</a:t>
            </a:r>
            <a:r>
              <a:rPr lang="en-US" sz="1400" dirty="0"/>
              <a:t> package can be used to generate a new SQLite database and add/remove studies from an existing SQLite or Oracle database. </a:t>
            </a:r>
          </a:p>
        </p:txBody>
      </p:sp>
      <p:sp>
        <p:nvSpPr>
          <p:cNvPr id="6" name="Title 6">
            <a:extLst>
              <a:ext uri="{FF2B5EF4-FFF2-40B4-BE49-F238E27FC236}">
                <a16:creationId xmlns:a16="http://schemas.microsoft.com/office/drawing/2014/main" id="{318CB4A1-A27E-4543-A3F5-34A640EF5F33}"/>
              </a:ext>
            </a:extLst>
          </p:cNvPr>
          <p:cNvSpPr txBox="1">
            <a:spLocks/>
          </p:cNvSpPr>
          <p:nvPr/>
        </p:nvSpPr>
        <p:spPr>
          <a:xfrm>
            <a:off x="550718" y="0"/>
            <a:ext cx="7295933" cy="694515"/>
          </a:xfrm>
          <a:prstGeom prst="rect">
            <a:avLst/>
          </a:prstGeom>
        </p:spPr>
        <p:txBody>
          <a:bodyPr vert="horz" lIns="91440" tIns="45720" rIns="91440" bIns="45720" rtlCol="0" anchor="ctr">
            <a:normAutofit fontScale="77500" lnSpcReduction="20000"/>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b="1" dirty="0"/>
              <a:t>How to use </a:t>
            </a:r>
            <a:r>
              <a:rPr lang="en-US" b="1" dirty="0" err="1"/>
              <a:t>sendigR</a:t>
            </a:r>
            <a:r>
              <a:rPr lang="en-US" b="1" dirty="0"/>
              <a:t> to Build/Maintain a Database</a:t>
            </a:r>
          </a:p>
        </p:txBody>
      </p:sp>
    </p:spTree>
    <p:extLst>
      <p:ext uri="{BB962C8B-B14F-4D97-AF65-F5344CB8AC3E}">
        <p14:creationId xmlns:p14="http://schemas.microsoft.com/office/powerpoint/2010/main" val="247517459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24638</TotalTime>
  <Words>2573</Words>
  <Application>Microsoft Office PowerPoint</Application>
  <PresentationFormat>On-screen Show (16:9)</PresentationFormat>
  <Paragraphs>266</Paragraphs>
  <Slides>43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Courier New</vt:lpstr>
      <vt:lpstr>Helvetica</vt:lpstr>
      <vt:lpstr>Helvetica Neue</vt:lpstr>
      <vt:lpstr>Times New Roman</vt:lpstr>
      <vt:lpstr>Wingdings</vt:lpstr>
      <vt:lpstr>1_Office Theme</vt:lpstr>
      <vt:lpstr>PowerPoint Presentation</vt:lpstr>
      <vt:lpstr>Outline</vt:lpstr>
      <vt:lpstr>SEND: New Opportunities for Cross-Study Analysis of Toxicology Study Data</vt:lpstr>
      <vt:lpstr>SEND Requirements (Toxicology Study Type)</vt:lpstr>
      <vt:lpstr>PHUSE Nonclinical Scripts Project</vt:lpstr>
      <vt:lpstr>PHUSE Nonclinical Scripts Project</vt:lpstr>
      <vt:lpstr>FDA/BioCelerate/PHUSE Collaboration</vt:lpstr>
      <vt:lpstr>R Package: sendigR</vt:lpstr>
      <vt:lpstr>PowerPoint Presentation</vt:lpstr>
      <vt:lpstr>PowerPoint Presentation</vt:lpstr>
      <vt:lpstr>FDA Internal SEND Database</vt:lpstr>
      <vt:lpstr>Applications of SEND Data to Support  Regulatory Review</vt:lpstr>
      <vt:lpstr>Applications of SEND Data to Support  Regulatory Review </vt:lpstr>
      <vt:lpstr>Nonclinical Study Summary App</vt:lpstr>
      <vt:lpstr>Nonclinical Study Summary App</vt:lpstr>
      <vt:lpstr>Applications of SEND Data to Support  Regulatory Review </vt:lpstr>
      <vt:lpstr>BioCelerate Cross-Study Analysis App</vt:lpstr>
      <vt:lpstr>BioCelerate Cross-Study Analysis App</vt:lpstr>
      <vt:lpstr>BioCelerate Cross-Study Analysis App</vt:lpstr>
      <vt:lpstr>Applications of SEND Data to Support  Regulatory Review </vt:lpstr>
      <vt:lpstr>How to Integrate Historical Control Animal Information?</vt:lpstr>
      <vt:lpstr>BayesianTox Shiny App</vt:lpstr>
      <vt:lpstr>BayesianTox Shiny App</vt:lpstr>
      <vt:lpstr>BayesianTox Shiny App</vt:lpstr>
      <vt:lpstr>Applications of SEND Data to Support  Knowledge Management</vt:lpstr>
      <vt:lpstr>Applications of SEND Data to Support  Knowledge Management</vt:lpstr>
      <vt:lpstr>Modeling Relationship between Clinical Pathology Endpoints and Histopathological Signs of Hepatoxicity</vt:lpstr>
      <vt:lpstr>Predictive Model Performance</vt:lpstr>
      <vt:lpstr>Gini Importance Score for Random Forest Models</vt:lpstr>
      <vt:lpstr>Applications of SEND Data to Support  Knowledge Management</vt:lpstr>
      <vt:lpstr>QSAR Modeling of Relationship between Chemical Features and Toxicological Profiles in SEND Data</vt:lpstr>
      <vt:lpstr>Applications of SEND Data to Support  Knowledge Management</vt:lpstr>
      <vt:lpstr>Modeling Relationships between SEND Toxicology Study Endpoints and Target Organs from PT Smart Template Reviews</vt:lpstr>
      <vt:lpstr>Applications of SEND Data to Support  Data-Driven Policy Development</vt:lpstr>
      <vt:lpstr>Applications of SEND Data to Support  Data-Driven Policy Development</vt:lpstr>
      <vt:lpstr>Applications of SEND Data to Support  Data-Driven Policy Development</vt:lpstr>
      <vt:lpstr>Correlation Between HED-Based and  Exposure-Based Safety Margins at Starting Dose</vt:lpstr>
      <vt:lpstr>Applications of SEND Data to Support  Data-Driven Policy Development</vt:lpstr>
      <vt:lpstr>Applications of SEND Data to Support  Data-Driven Policy Development</vt:lpstr>
      <vt:lpstr>Quantitative assessment of the added value of conducting chronic toxicology studies in rodent and nonrodent species </vt:lpstr>
      <vt:lpstr>Conclusion</vt:lpstr>
      <vt:lpstr>Acknowledgments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Colleen Kelley-Vaquerano</dc:creator>
  <cp:lastModifiedBy>Snyder, Kevin</cp:lastModifiedBy>
  <cp:revision>235</cp:revision>
  <cp:lastPrinted>2017-08-02T19:30:10Z</cp:lastPrinted>
  <dcterms:created xsi:type="dcterms:W3CDTF">2014-08-09T22:36:49Z</dcterms:created>
  <dcterms:modified xsi:type="dcterms:W3CDTF">2023-06-13T16:04:27Z</dcterms:modified>
</cp:coreProperties>
</file>